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Lst>
  <p:sldSz cy="9144000" cx="73152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880">
          <p15:clr>
            <a:srgbClr val="A4A3A4"/>
          </p15:clr>
        </p15:guide>
        <p15:guide id="2" pos="230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mAuthor clrIdx="0" id="0" initials="" lastIdx="1" name="Brianna Zuniga"/>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880" orient="horz"/>
        <p:guide pos="2304"/>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commentAuthors" Target="commentAuthors.xml"/><Relationship Id="rId11" Type="http://schemas.openxmlformats.org/officeDocument/2006/relationships/slide" Target="slides/slide5.xml"/><Relationship Id="rId10" Type="http://schemas.openxmlformats.org/officeDocument/2006/relationships/slide" Target="slides/slide4.xml"/><Relationship Id="rId12" Type="http://schemas.openxmlformats.org/officeDocument/2006/relationships/slide" Target="slides/slide6.xml"/><Relationship Id="rId9" Type="http://schemas.openxmlformats.org/officeDocument/2006/relationships/slide" Target="slides/slide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m authorId="0" idx="1" dt="2019-03-07T00:39:58.448">
    <p:pos x="144" y="1498"/>
    <p:text>Add graphics to these</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2057704" y="685800"/>
            <a:ext cx="27432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academic.mintel.com.ezproxy.lib.utexas.edu/display/742270/?highlight#hit1" TargetMode="External"/><Relationship Id="rId3" Type="http://schemas.openxmlformats.org/officeDocument/2006/relationships/hyperlink" Target="http://academic.mintel.com.ezproxy.lib.utexas.edu/display/901718/?highlight" TargetMode="External"/><Relationship Id="rId4" Type="http://schemas.openxmlformats.org/officeDocument/2006/relationships/hyperlink" Target="http://academic.mintel.com.ezproxy.lib.utexas.edu/display/794129/" TargetMode="Externa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057704" y="685800"/>
            <a:ext cx="27432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*big questions*</a:t>
            </a:r>
            <a:endParaRPr/>
          </a:p>
          <a:p>
            <a:pPr indent="-298450" lvl="0" marL="457200" rtl="0" algn="l">
              <a:spcBef>
                <a:spcPts val="0"/>
              </a:spcBef>
              <a:spcAft>
                <a:spcPts val="0"/>
              </a:spcAft>
              <a:buSzPts val="1100"/>
              <a:buChar char="-"/>
            </a:pPr>
            <a:r>
              <a:rPr lang="en"/>
              <a:t>How many pages does Account Planning have? </a:t>
            </a:r>
            <a:endParaRPr/>
          </a:p>
          <a:p>
            <a:pPr indent="-298450" lvl="0" marL="457200" rtl="0" algn="l">
              <a:spcBef>
                <a:spcPts val="0"/>
              </a:spcBef>
              <a:spcAft>
                <a:spcPts val="0"/>
              </a:spcAft>
              <a:buSzPts val="1100"/>
              <a:buChar char="-"/>
            </a:pPr>
            <a:r>
              <a:rPr lang="en"/>
              <a:t>Do we need to write the exact copy or will it be translated? </a:t>
            </a:r>
            <a:endParaRPr/>
          </a:p>
          <a:p>
            <a:pPr indent="-298450" lvl="0" marL="457200" rtl="0" algn="l">
              <a:spcBef>
                <a:spcPts val="0"/>
              </a:spcBef>
              <a:spcAft>
                <a:spcPts val="0"/>
              </a:spcAft>
              <a:buSzPts val="1100"/>
              <a:buChar char="-"/>
            </a:pPr>
            <a:r>
              <a:rPr lang="en"/>
              <a:t>SWOT Alternatives</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7" name="Shape 57"/>
        <p:cNvGrpSpPr/>
        <p:nvPr/>
      </p:nvGrpSpPr>
      <p:grpSpPr>
        <a:xfrm>
          <a:off x="0" y="0"/>
          <a:ext cx="0" cy="0"/>
          <a:chOff x="0" y="0"/>
          <a:chExt cx="0" cy="0"/>
        </a:xfrm>
      </p:grpSpPr>
      <p:sp>
        <p:nvSpPr>
          <p:cNvPr id="58" name="Google Shape;58;g52481923d4_7_0:notes"/>
          <p:cNvSpPr/>
          <p:nvPr>
            <p:ph idx="2" type="sldImg"/>
          </p:nvPr>
        </p:nvSpPr>
        <p:spPr>
          <a:xfrm>
            <a:off x="2057704" y="685800"/>
            <a:ext cx="27432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52481923d4_7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chemeClr val="dk1"/>
                </a:solidFill>
              </a:rPr>
              <a:t>As we conducted secondary research, we started to see patterns emerging that helped us identify our target and craft our Big Idea.</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15000"/>
              </a:lnSpc>
              <a:spcBef>
                <a:spcPts val="0"/>
              </a:spcBef>
              <a:spcAft>
                <a:spcPts val="0"/>
              </a:spcAft>
              <a:buNone/>
            </a:pPr>
            <a:r>
              <a:rPr lang="en">
                <a:solidFill>
                  <a:schemeClr val="dk1"/>
                </a:solidFill>
              </a:rPr>
              <a:t>We realized that Men spend more than women in dining out(2) and that they are more likely to purchase hot dogs and sausages. (4) Between the ages of 25 to 34, 79% are core hot dog and sausage buyers. </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15000"/>
              </a:lnSpc>
              <a:spcBef>
                <a:spcPts val="0"/>
              </a:spcBef>
              <a:spcAft>
                <a:spcPts val="0"/>
              </a:spcAft>
              <a:buNone/>
            </a:pPr>
            <a:r>
              <a:rPr lang="en">
                <a:solidFill>
                  <a:schemeClr val="dk1"/>
                </a:solidFill>
              </a:rPr>
              <a:t>When marketing to millennials, their top priorities include family time, spending less money, simplifying life and traveling. According to Mintel, men want to reach beyond their boundaries, learn new skills, meet new people and advance at work.(3) </a:t>
            </a:r>
            <a:endParaRPr>
              <a:solidFill>
                <a:schemeClr val="dk1"/>
              </a:solidFill>
            </a:endParaRPr>
          </a:p>
          <a:p>
            <a:pPr indent="0" lvl="0" marL="457200" rtl="0" algn="l">
              <a:lnSpc>
                <a:spcPct val="115000"/>
              </a:lnSpc>
              <a:spcBef>
                <a:spcPts val="0"/>
              </a:spcBef>
              <a:spcAft>
                <a:spcPts val="0"/>
              </a:spcAft>
              <a:buNone/>
            </a:pPr>
            <a:r>
              <a:t/>
            </a:r>
            <a:endParaRPr b="1">
              <a:solidFill>
                <a:schemeClr val="dk1"/>
              </a:solidFill>
              <a:highlight>
                <a:srgbClr val="FFFF00"/>
              </a:highlight>
            </a:endParaRPr>
          </a:p>
          <a:p>
            <a:pPr indent="-298450" lvl="0" marL="457200" rtl="0" algn="l">
              <a:lnSpc>
                <a:spcPct val="115000"/>
              </a:lnSpc>
              <a:spcBef>
                <a:spcPts val="0"/>
              </a:spcBef>
              <a:spcAft>
                <a:spcPts val="0"/>
              </a:spcAft>
              <a:buClr>
                <a:schemeClr val="dk1"/>
              </a:buClr>
              <a:buSzPts val="1100"/>
              <a:buChar char="●"/>
            </a:pPr>
            <a:r>
              <a:t/>
            </a:r>
            <a:endParaRPr b="1">
              <a:solidFill>
                <a:schemeClr val="dk1"/>
              </a:solidFill>
              <a:highlight>
                <a:srgbClr val="FFFF00"/>
              </a:highlight>
            </a:endParaRPr>
          </a:p>
          <a:p>
            <a:pPr indent="-298450" lvl="0" marL="457200" rtl="0" algn="l">
              <a:lnSpc>
                <a:spcPct val="115000"/>
              </a:lnSpc>
              <a:spcBef>
                <a:spcPts val="0"/>
              </a:spcBef>
              <a:spcAft>
                <a:spcPts val="0"/>
              </a:spcAft>
              <a:buClr>
                <a:schemeClr val="dk1"/>
              </a:buClr>
              <a:buSzPts val="1100"/>
              <a:buChar char="●"/>
            </a:pPr>
            <a:r>
              <a:t/>
            </a:r>
            <a:endParaRPr b="1">
              <a:solidFill>
                <a:schemeClr val="dk1"/>
              </a:solidFill>
              <a:highlight>
                <a:srgbClr val="FFFF00"/>
              </a:highlight>
            </a:endParaRPr>
          </a:p>
          <a:p>
            <a:pPr indent="-298450" lvl="0" marL="457200" rtl="0" algn="l">
              <a:lnSpc>
                <a:spcPct val="115000"/>
              </a:lnSpc>
              <a:spcBef>
                <a:spcPts val="0"/>
              </a:spcBef>
              <a:spcAft>
                <a:spcPts val="0"/>
              </a:spcAft>
              <a:buClr>
                <a:schemeClr val="dk1"/>
              </a:buClr>
              <a:buSzPts val="1100"/>
              <a:buChar char="●"/>
            </a:pPr>
            <a:r>
              <a:t/>
            </a:r>
            <a:endParaRPr b="1">
              <a:solidFill>
                <a:schemeClr val="dk1"/>
              </a:solidFill>
              <a:highlight>
                <a:srgbClr val="FFFF00"/>
              </a:highlight>
            </a:endParaRPr>
          </a:p>
          <a:p>
            <a:pPr indent="-298450" lvl="0" marL="457200" rtl="0" algn="l">
              <a:lnSpc>
                <a:spcPct val="115000"/>
              </a:lnSpc>
              <a:spcBef>
                <a:spcPts val="0"/>
              </a:spcBef>
              <a:spcAft>
                <a:spcPts val="0"/>
              </a:spcAft>
              <a:buClr>
                <a:schemeClr val="dk1"/>
              </a:buClr>
              <a:buSzPts val="1100"/>
              <a:buChar char="●"/>
            </a:pPr>
            <a:r>
              <a:rPr b="1" lang="en">
                <a:solidFill>
                  <a:schemeClr val="dk1"/>
                </a:solidFill>
                <a:highlight>
                  <a:srgbClr val="FFFF00"/>
                </a:highlight>
              </a:rPr>
              <a:t>(Maria)</a:t>
            </a:r>
            <a:r>
              <a:rPr b="1" lang="en">
                <a:solidFill>
                  <a:schemeClr val="dk1"/>
                </a:solidFill>
              </a:rPr>
              <a:t> Secondary research</a:t>
            </a:r>
            <a:r>
              <a:rPr lang="en">
                <a:solidFill>
                  <a:schemeClr val="dk1"/>
                </a:solidFill>
              </a:rPr>
              <a:t>, </a:t>
            </a:r>
            <a:r>
              <a:rPr b="1" lang="en">
                <a:solidFill>
                  <a:schemeClr val="dk1"/>
                </a:solidFill>
              </a:rPr>
              <a:t>our target </a:t>
            </a:r>
            <a:r>
              <a:rPr lang="en">
                <a:solidFill>
                  <a:schemeClr val="dk1"/>
                </a:solidFill>
              </a:rPr>
              <a:t>→ saw patterns emerging</a:t>
            </a:r>
            <a:endParaRPr>
              <a:solidFill>
                <a:schemeClr val="dk1"/>
              </a:solidFill>
            </a:endParaRPr>
          </a:p>
          <a:p>
            <a:pPr indent="-298450" lvl="1" marL="914400" rtl="0" algn="l">
              <a:lnSpc>
                <a:spcPct val="115000"/>
              </a:lnSpc>
              <a:spcBef>
                <a:spcPts val="0"/>
              </a:spcBef>
              <a:spcAft>
                <a:spcPts val="0"/>
              </a:spcAft>
              <a:buClr>
                <a:schemeClr val="dk1"/>
              </a:buClr>
              <a:buSzPts val="1100"/>
              <a:buChar char="○"/>
            </a:pPr>
            <a:r>
              <a:rPr lang="en">
                <a:solidFill>
                  <a:schemeClr val="dk1"/>
                </a:solidFill>
              </a:rPr>
              <a:t>Documentary / History</a:t>
            </a:r>
            <a:endParaRPr>
              <a:solidFill>
                <a:schemeClr val="dk1"/>
              </a:solidFill>
            </a:endParaRPr>
          </a:p>
          <a:p>
            <a:pPr indent="-298450" lvl="1" marL="914400" rtl="0" algn="l">
              <a:lnSpc>
                <a:spcPct val="115000"/>
              </a:lnSpc>
              <a:spcBef>
                <a:spcPts val="0"/>
              </a:spcBef>
              <a:spcAft>
                <a:spcPts val="0"/>
              </a:spcAft>
              <a:buClr>
                <a:schemeClr val="dk1"/>
              </a:buClr>
              <a:buSzPts val="1100"/>
              <a:buChar char="○"/>
            </a:pPr>
            <a:r>
              <a:rPr lang="en">
                <a:solidFill>
                  <a:schemeClr val="dk1"/>
                </a:solidFill>
              </a:rPr>
              <a:t>(We had questions about perceptions, locations, context, who is eating them)</a:t>
            </a:r>
            <a:endParaRPr>
              <a:solidFill>
                <a:schemeClr val="dk1"/>
              </a:solidFill>
            </a:endParaRPr>
          </a:p>
          <a:p>
            <a:pPr indent="-298450" lvl="1" marL="914400" rtl="0" algn="l">
              <a:lnSpc>
                <a:spcPct val="115000"/>
              </a:lnSpc>
              <a:spcBef>
                <a:spcPts val="0"/>
              </a:spcBef>
              <a:spcAft>
                <a:spcPts val="0"/>
              </a:spcAft>
              <a:buClr>
                <a:schemeClr val="dk1"/>
              </a:buClr>
              <a:buSzPts val="1100"/>
              <a:buChar char="○"/>
            </a:pPr>
            <a:r>
              <a:rPr lang="en">
                <a:solidFill>
                  <a:schemeClr val="dk1"/>
                </a:solidFill>
              </a:rPr>
              <a:t>Hot dogs</a:t>
            </a:r>
            <a:endParaRPr>
              <a:solidFill>
                <a:schemeClr val="dk1"/>
              </a:solidFill>
            </a:endParaRPr>
          </a:p>
          <a:p>
            <a:pPr indent="-298450" lvl="1" marL="914400" rtl="0" algn="l">
              <a:lnSpc>
                <a:spcPct val="115000"/>
              </a:lnSpc>
              <a:spcBef>
                <a:spcPts val="0"/>
              </a:spcBef>
              <a:spcAft>
                <a:spcPts val="0"/>
              </a:spcAft>
              <a:buClr>
                <a:schemeClr val="dk1"/>
              </a:buClr>
              <a:buSzPts val="1100"/>
              <a:buChar char="○"/>
            </a:pPr>
            <a:r>
              <a:rPr b="1" lang="en" sz="1200" u="sng">
                <a:solidFill>
                  <a:schemeClr val="dk1"/>
                </a:solidFill>
                <a:highlight>
                  <a:srgbClr val="EAD1DC"/>
                </a:highlight>
              </a:rPr>
              <a:t>The Restaurant Decision-Making Process </a:t>
            </a:r>
            <a:r>
              <a:rPr lang="en" sz="1200" u="sng">
                <a:solidFill>
                  <a:schemeClr val="dk1"/>
                </a:solidFill>
                <a:hlinkClick r:id="rId2"/>
              </a:rPr>
              <a:t>http://academic.mintel.com.ezproxy.lib.utexas.edu/display/742270/?highlight#hit1</a:t>
            </a:r>
            <a:r>
              <a:rPr lang="en" sz="1200">
                <a:solidFill>
                  <a:schemeClr val="dk1"/>
                </a:solidFill>
              </a:rPr>
              <a:t> </a:t>
            </a:r>
            <a:endParaRPr sz="1200">
              <a:solidFill>
                <a:schemeClr val="dk1"/>
              </a:solidFill>
            </a:endParaRPr>
          </a:p>
          <a:p>
            <a:pPr indent="-298450" lvl="2" marL="1371600" rtl="0" algn="l">
              <a:lnSpc>
                <a:spcPct val="115000"/>
              </a:lnSpc>
              <a:spcBef>
                <a:spcPts val="0"/>
              </a:spcBef>
              <a:spcAft>
                <a:spcPts val="0"/>
              </a:spcAft>
              <a:buClr>
                <a:schemeClr val="dk1"/>
              </a:buClr>
              <a:buSzPts val="1100"/>
              <a:buChar char="■"/>
            </a:pPr>
            <a:r>
              <a:rPr lang="en" sz="1200">
                <a:solidFill>
                  <a:schemeClr val="dk1"/>
                </a:solidFill>
              </a:rPr>
              <a:t>Men </a:t>
            </a:r>
            <a:endParaRPr sz="1200">
              <a:solidFill>
                <a:schemeClr val="dk1"/>
              </a:solidFill>
            </a:endParaRPr>
          </a:p>
          <a:p>
            <a:pPr indent="-304800" lvl="3" marL="1828800" rtl="0" algn="l">
              <a:lnSpc>
                <a:spcPct val="115000"/>
              </a:lnSpc>
              <a:spcBef>
                <a:spcPts val="0"/>
              </a:spcBef>
              <a:spcAft>
                <a:spcPts val="0"/>
              </a:spcAft>
              <a:buClr>
                <a:schemeClr val="dk1"/>
              </a:buClr>
              <a:buSzPts val="1200"/>
              <a:buChar char="●"/>
            </a:pPr>
            <a:r>
              <a:rPr lang="en" sz="1200">
                <a:solidFill>
                  <a:schemeClr val="dk1"/>
                </a:solidFill>
              </a:rPr>
              <a:t>Spend more than women dining out in both LSR and FSR</a:t>
            </a:r>
            <a:endParaRPr sz="1200">
              <a:solidFill>
                <a:schemeClr val="dk1"/>
              </a:solidFill>
            </a:endParaRPr>
          </a:p>
          <a:p>
            <a:pPr indent="-304800" lvl="3" marL="1828800" rtl="0" algn="l">
              <a:lnSpc>
                <a:spcPct val="115000"/>
              </a:lnSpc>
              <a:spcBef>
                <a:spcPts val="0"/>
              </a:spcBef>
              <a:spcAft>
                <a:spcPts val="0"/>
              </a:spcAft>
              <a:buClr>
                <a:schemeClr val="dk1"/>
              </a:buClr>
              <a:buSzPts val="1200"/>
              <a:buChar char="●"/>
            </a:pPr>
            <a:r>
              <a:rPr lang="en" sz="1200">
                <a:solidFill>
                  <a:schemeClr val="dk1"/>
                </a:solidFill>
              </a:rPr>
              <a:t>More apt to visit each of the restaurant types</a:t>
            </a:r>
            <a:endParaRPr sz="1200">
              <a:solidFill>
                <a:schemeClr val="dk1"/>
              </a:solidFill>
            </a:endParaRPr>
          </a:p>
          <a:p>
            <a:pPr indent="-304800" lvl="3" marL="1828800" rtl="0" algn="l">
              <a:lnSpc>
                <a:spcPct val="115000"/>
              </a:lnSpc>
              <a:spcBef>
                <a:spcPts val="0"/>
              </a:spcBef>
              <a:spcAft>
                <a:spcPts val="0"/>
              </a:spcAft>
              <a:buClr>
                <a:schemeClr val="dk1"/>
              </a:buClr>
              <a:buSzPts val="1200"/>
              <a:buChar char="●"/>
            </a:pPr>
            <a:r>
              <a:rPr lang="en" sz="1200">
                <a:solidFill>
                  <a:schemeClr val="dk1"/>
                </a:solidFill>
              </a:rPr>
              <a:t>Biggest spenders are men 35-54</a:t>
            </a:r>
            <a:endParaRPr sz="1200">
              <a:solidFill>
                <a:schemeClr val="dk1"/>
              </a:solidFill>
            </a:endParaRPr>
          </a:p>
          <a:p>
            <a:pPr indent="-304800" lvl="3" marL="1828800" rtl="0" algn="l">
              <a:lnSpc>
                <a:spcPct val="115000"/>
              </a:lnSpc>
              <a:spcBef>
                <a:spcPts val="0"/>
              </a:spcBef>
              <a:spcAft>
                <a:spcPts val="0"/>
              </a:spcAft>
              <a:buClr>
                <a:schemeClr val="dk1"/>
              </a:buClr>
              <a:buSzPts val="1200"/>
              <a:buChar char="●"/>
            </a:pPr>
            <a:r>
              <a:rPr lang="en" sz="1200">
                <a:solidFill>
                  <a:schemeClr val="dk1"/>
                </a:solidFill>
              </a:rPr>
              <a:t>Tie into sports teams, events, or athletes</a:t>
            </a:r>
            <a:endParaRPr sz="1200">
              <a:solidFill>
                <a:schemeClr val="dk1"/>
              </a:solidFill>
            </a:endParaRPr>
          </a:p>
          <a:p>
            <a:pPr indent="-304800" lvl="1" marL="914400" rtl="0" algn="l">
              <a:lnSpc>
                <a:spcPct val="115000"/>
              </a:lnSpc>
              <a:spcBef>
                <a:spcPts val="0"/>
              </a:spcBef>
              <a:spcAft>
                <a:spcPts val="0"/>
              </a:spcAft>
              <a:buClr>
                <a:schemeClr val="dk1"/>
              </a:buClr>
              <a:buSzPts val="1200"/>
              <a:buChar char="○"/>
            </a:pPr>
            <a:r>
              <a:rPr b="1" lang="en" sz="1200">
                <a:solidFill>
                  <a:schemeClr val="dk1"/>
                </a:solidFill>
                <a:highlight>
                  <a:srgbClr val="EAD1DC"/>
                </a:highlight>
              </a:rPr>
              <a:t>Marketing to Millennails </a:t>
            </a:r>
            <a:r>
              <a:rPr lang="en" sz="1200" u="sng">
                <a:solidFill>
                  <a:schemeClr val="dk1"/>
                </a:solidFill>
                <a:hlinkClick r:id="rId3"/>
              </a:rPr>
              <a:t>http://academic.mintel.com.ezproxy.lib.utexas.edu/display/901718/?highlight</a:t>
            </a:r>
            <a:endParaRPr sz="1200">
              <a:solidFill>
                <a:schemeClr val="dk1"/>
              </a:solidFill>
            </a:endParaRPr>
          </a:p>
          <a:p>
            <a:pPr indent="-304800" lvl="2" marL="1371600" rtl="0" algn="l">
              <a:lnSpc>
                <a:spcPct val="115000"/>
              </a:lnSpc>
              <a:spcBef>
                <a:spcPts val="0"/>
              </a:spcBef>
              <a:spcAft>
                <a:spcPts val="0"/>
              </a:spcAft>
              <a:buClr>
                <a:schemeClr val="dk1"/>
              </a:buClr>
              <a:buSzPts val="1200"/>
              <a:buChar char="■"/>
            </a:pPr>
            <a:r>
              <a:rPr lang="en" sz="1200">
                <a:solidFill>
                  <a:schemeClr val="dk1"/>
                </a:solidFill>
              </a:rPr>
              <a:t>Top priorities</a:t>
            </a:r>
            <a:endParaRPr sz="1200">
              <a:solidFill>
                <a:schemeClr val="dk1"/>
              </a:solidFill>
            </a:endParaRPr>
          </a:p>
          <a:p>
            <a:pPr indent="-304800" lvl="3" marL="1828800" rtl="0" algn="l">
              <a:lnSpc>
                <a:spcPct val="115000"/>
              </a:lnSpc>
              <a:spcBef>
                <a:spcPts val="0"/>
              </a:spcBef>
              <a:spcAft>
                <a:spcPts val="0"/>
              </a:spcAft>
              <a:buClr>
                <a:schemeClr val="dk1"/>
              </a:buClr>
              <a:buSzPts val="1200"/>
              <a:buChar char="●"/>
            </a:pPr>
            <a:r>
              <a:rPr lang="en" sz="1200">
                <a:solidFill>
                  <a:schemeClr val="dk1"/>
                </a:solidFill>
              </a:rPr>
              <a:t>61% family time</a:t>
            </a:r>
            <a:endParaRPr sz="1200">
              <a:solidFill>
                <a:schemeClr val="dk1"/>
              </a:solidFill>
            </a:endParaRPr>
          </a:p>
          <a:p>
            <a:pPr indent="-304800" lvl="3" marL="1828800" rtl="0" algn="l">
              <a:lnSpc>
                <a:spcPct val="115000"/>
              </a:lnSpc>
              <a:spcBef>
                <a:spcPts val="0"/>
              </a:spcBef>
              <a:spcAft>
                <a:spcPts val="0"/>
              </a:spcAft>
              <a:buClr>
                <a:schemeClr val="dk1"/>
              </a:buClr>
              <a:buSzPts val="1200"/>
              <a:buChar char="●"/>
            </a:pPr>
            <a:r>
              <a:rPr lang="en" sz="1200">
                <a:solidFill>
                  <a:schemeClr val="dk1"/>
                </a:solidFill>
              </a:rPr>
              <a:t>50% spending less money</a:t>
            </a:r>
            <a:endParaRPr sz="1200">
              <a:solidFill>
                <a:schemeClr val="dk1"/>
              </a:solidFill>
            </a:endParaRPr>
          </a:p>
          <a:p>
            <a:pPr indent="-304800" lvl="3" marL="1828800" rtl="0" algn="l">
              <a:lnSpc>
                <a:spcPct val="115000"/>
              </a:lnSpc>
              <a:spcBef>
                <a:spcPts val="0"/>
              </a:spcBef>
              <a:spcAft>
                <a:spcPts val="0"/>
              </a:spcAft>
              <a:buClr>
                <a:schemeClr val="dk1"/>
              </a:buClr>
              <a:buSzPts val="1200"/>
              <a:buChar char="●"/>
            </a:pPr>
            <a:r>
              <a:rPr lang="en" sz="1200">
                <a:solidFill>
                  <a:schemeClr val="dk1"/>
                </a:solidFill>
              </a:rPr>
              <a:t>49% simplifying life</a:t>
            </a:r>
            <a:endParaRPr sz="1200">
              <a:solidFill>
                <a:schemeClr val="dk1"/>
              </a:solidFill>
            </a:endParaRPr>
          </a:p>
          <a:p>
            <a:pPr indent="-304800" lvl="3" marL="1828800" rtl="0" algn="l">
              <a:lnSpc>
                <a:spcPct val="115000"/>
              </a:lnSpc>
              <a:spcBef>
                <a:spcPts val="0"/>
              </a:spcBef>
              <a:spcAft>
                <a:spcPts val="0"/>
              </a:spcAft>
              <a:buClr>
                <a:schemeClr val="dk1"/>
              </a:buClr>
              <a:buSzPts val="1200"/>
              <a:buChar char="●"/>
            </a:pPr>
            <a:r>
              <a:rPr lang="en" sz="1200">
                <a:solidFill>
                  <a:schemeClr val="dk1"/>
                </a:solidFill>
              </a:rPr>
              <a:t>48% traveling</a:t>
            </a:r>
            <a:endParaRPr sz="1200">
              <a:solidFill>
                <a:schemeClr val="dk1"/>
              </a:solidFill>
            </a:endParaRPr>
          </a:p>
          <a:p>
            <a:pPr indent="-304800" lvl="3" marL="1828800" rtl="0" algn="l">
              <a:lnSpc>
                <a:spcPct val="115000"/>
              </a:lnSpc>
              <a:spcBef>
                <a:spcPts val="0"/>
              </a:spcBef>
              <a:spcAft>
                <a:spcPts val="0"/>
              </a:spcAft>
              <a:buClr>
                <a:schemeClr val="dk1"/>
              </a:buClr>
              <a:buSzPts val="1200"/>
              <a:buChar char="●"/>
            </a:pPr>
            <a:r>
              <a:rPr lang="en" sz="1200">
                <a:solidFill>
                  <a:schemeClr val="dk1"/>
                </a:solidFill>
              </a:rPr>
              <a:t>45% improving romantic relationships</a:t>
            </a:r>
            <a:endParaRPr sz="1200">
              <a:solidFill>
                <a:schemeClr val="dk1"/>
              </a:solidFill>
            </a:endParaRPr>
          </a:p>
          <a:p>
            <a:pPr indent="-304800" lvl="4" marL="2286000" rtl="0" algn="l">
              <a:lnSpc>
                <a:spcPct val="115000"/>
              </a:lnSpc>
              <a:spcBef>
                <a:spcPts val="0"/>
              </a:spcBef>
              <a:spcAft>
                <a:spcPts val="0"/>
              </a:spcAft>
              <a:buClr>
                <a:schemeClr val="dk1"/>
              </a:buClr>
              <a:buSzPts val="1200"/>
              <a:buChar char="○"/>
            </a:pPr>
            <a:r>
              <a:rPr lang="en" sz="1200">
                <a:solidFill>
                  <a:schemeClr val="dk1"/>
                </a:solidFill>
              </a:rPr>
              <a:t>Millennials over index on interest in getting promoted but don’t consider a priority</a:t>
            </a:r>
            <a:endParaRPr sz="1200">
              <a:solidFill>
                <a:schemeClr val="dk1"/>
              </a:solidFill>
            </a:endParaRPr>
          </a:p>
          <a:p>
            <a:pPr indent="-304800" lvl="4" marL="2286000" rtl="0" algn="l">
              <a:lnSpc>
                <a:spcPct val="115000"/>
              </a:lnSpc>
              <a:spcBef>
                <a:spcPts val="0"/>
              </a:spcBef>
              <a:spcAft>
                <a:spcPts val="0"/>
              </a:spcAft>
              <a:buClr>
                <a:schemeClr val="dk1"/>
              </a:buClr>
              <a:buSzPts val="1200"/>
              <a:buChar char="○"/>
            </a:pPr>
            <a:r>
              <a:rPr lang="en" sz="1200">
                <a:solidFill>
                  <a:schemeClr val="dk1"/>
                </a:solidFill>
              </a:rPr>
              <a:t>Settling down→ nesting phase, home and family is focus while career is on autopilot </a:t>
            </a:r>
            <a:endParaRPr>
              <a:solidFill>
                <a:schemeClr val="dk1"/>
              </a:solidFill>
            </a:endParaRPr>
          </a:p>
          <a:p>
            <a:pPr indent="-304800" lvl="2" marL="1371600" rtl="0" algn="l">
              <a:lnSpc>
                <a:spcPct val="115000"/>
              </a:lnSpc>
              <a:spcBef>
                <a:spcPts val="0"/>
              </a:spcBef>
              <a:spcAft>
                <a:spcPts val="0"/>
              </a:spcAft>
              <a:buClr>
                <a:schemeClr val="dk1"/>
              </a:buClr>
              <a:buSzPts val="1200"/>
              <a:buChar char="■"/>
            </a:pPr>
            <a:r>
              <a:rPr lang="en" sz="1200">
                <a:solidFill>
                  <a:schemeClr val="dk1"/>
                </a:solidFill>
              </a:rPr>
              <a:t>Men-reach beyond their boundaries, they want to learn new skills, meet new people, and advance at work</a:t>
            </a:r>
            <a:endParaRPr sz="1200">
              <a:solidFill>
                <a:schemeClr val="dk1"/>
              </a:solidFill>
            </a:endParaRPr>
          </a:p>
          <a:p>
            <a:pPr indent="-304800" lvl="1" marL="914400" rtl="0" algn="l">
              <a:lnSpc>
                <a:spcPct val="115000"/>
              </a:lnSpc>
              <a:spcBef>
                <a:spcPts val="0"/>
              </a:spcBef>
              <a:spcAft>
                <a:spcPts val="0"/>
              </a:spcAft>
              <a:buClr>
                <a:schemeClr val="dk1"/>
              </a:buClr>
              <a:buSzPts val="1200"/>
              <a:buChar char="○"/>
            </a:pPr>
            <a:r>
              <a:rPr b="1" lang="en" sz="1200">
                <a:solidFill>
                  <a:schemeClr val="dk1"/>
                </a:solidFill>
                <a:highlight>
                  <a:srgbClr val="EAD1DC"/>
                </a:highlight>
              </a:rPr>
              <a:t>Hot Dog and Sausages</a:t>
            </a:r>
            <a:r>
              <a:rPr lang="en" sz="1200">
                <a:solidFill>
                  <a:schemeClr val="dk1"/>
                </a:solidFill>
                <a:highlight>
                  <a:srgbClr val="EAD1DC"/>
                </a:highlight>
              </a:rPr>
              <a:t> </a:t>
            </a:r>
            <a:r>
              <a:rPr lang="en" sz="1200" u="sng">
                <a:solidFill>
                  <a:schemeClr val="dk1"/>
                </a:solidFill>
                <a:hlinkClick r:id="rId4"/>
              </a:rPr>
              <a:t>http://academic.mintel.com.ezproxy.lib.utexas.edu/display/794129/</a:t>
            </a:r>
            <a:r>
              <a:rPr lang="en" sz="1200">
                <a:solidFill>
                  <a:schemeClr val="dk1"/>
                </a:solidFill>
              </a:rPr>
              <a:t> </a:t>
            </a:r>
            <a:endParaRPr sz="1200">
              <a:solidFill>
                <a:schemeClr val="dk1"/>
              </a:solidFill>
            </a:endParaRPr>
          </a:p>
          <a:p>
            <a:pPr indent="-304800" lvl="2" marL="1371600" rtl="0" algn="l">
              <a:lnSpc>
                <a:spcPct val="115000"/>
              </a:lnSpc>
              <a:spcBef>
                <a:spcPts val="0"/>
              </a:spcBef>
              <a:spcAft>
                <a:spcPts val="0"/>
              </a:spcAft>
              <a:buClr>
                <a:schemeClr val="dk1"/>
              </a:buClr>
              <a:buSzPts val="1200"/>
              <a:buChar char="■"/>
            </a:pPr>
            <a:r>
              <a:rPr lang="en" sz="1200">
                <a:solidFill>
                  <a:schemeClr val="dk1"/>
                </a:solidFill>
              </a:rPr>
              <a:t>Opportunities</a:t>
            </a:r>
            <a:endParaRPr sz="1200">
              <a:solidFill>
                <a:schemeClr val="dk1"/>
              </a:solidFill>
            </a:endParaRPr>
          </a:p>
          <a:p>
            <a:pPr indent="-304800" lvl="3" marL="1828800" rtl="0" algn="l">
              <a:lnSpc>
                <a:spcPct val="115000"/>
              </a:lnSpc>
              <a:spcBef>
                <a:spcPts val="0"/>
              </a:spcBef>
              <a:spcAft>
                <a:spcPts val="0"/>
              </a:spcAft>
              <a:buClr>
                <a:schemeClr val="dk1"/>
              </a:buClr>
              <a:buSzPts val="1200"/>
              <a:buChar char="●"/>
            </a:pPr>
            <a:r>
              <a:rPr lang="en" sz="1200">
                <a:solidFill>
                  <a:schemeClr val="dk1"/>
                </a:solidFill>
              </a:rPr>
              <a:t>Consumer participation is still high at 73%</a:t>
            </a:r>
            <a:endParaRPr sz="1200">
              <a:solidFill>
                <a:schemeClr val="dk1"/>
              </a:solidFill>
            </a:endParaRPr>
          </a:p>
          <a:p>
            <a:pPr indent="-304800" lvl="3" marL="1828800" rtl="0" algn="l">
              <a:lnSpc>
                <a:spcPct val="115000"/>
              </a:lnSpc>
              <a:spcBef>
                <a:spcPts val="0"/>
              </a:spcBef>
              <a:spcAft>
                <a:spcPts val="0"/>
              </a:spcAft>
              <a:buClr>
                <a:schemeClr val="dk1"/>
              </a:buClr>
              <a:buSzPts val="1200"/>
              <a:buChar char="●"/>
            </a:pPr>
            <a:r>
              <a:rPr lang="en" sz="1200">
                <a:solidFill>
                  <a:schemeClr val="dk1"/>
                </a:solidFill>
              </a:rPr>
              <a:t>50% buy more than one type of hot dog/sausage→ like diversity</a:t>
            </a:r>
            <a:endParaRPr sz="1200">
              <a:solidFill>
                <a:schemeClr val="dk1"/>
              </a:solidFill>
            </a:endParaRPr>
          </a:p>
          <a:p>
            <a:pPr indent="-304800" lvl="3" marL="1828800" rtl="0" algn="l">
              <a:lnSpc>
                <a:spcPct val="115000"/>
              </a:lnSpc>
              <a:spcBef>
                <a:spcPts val="0"/>
              </a:spcBef>
              <a:spcAft>
                <a:spcPts val="0"/>
              </a:spcAft>
              <a:buClr>
                <a:schemeClr val="dk1"/>
              </a:buClr>
              <a:buSzPts val="1200"/>
              <a:buChar char="●"/>
            </a:pPr>
            <a:r>
              <a:rPr lang="en" sz="1200">
                <a:solidFill>
                  <a:schemeClr val="dk1"/>
                </a:solidFill>
              </a:rPr>
              <a:t>Purchased any hot dog-56%</a:t>
            </a:r>
            <a:endParaRPr sz="1200">
              <a:solidFill>
                <a:schemeClr val="dk1"/>
              </a:solidFill>
            </a:endParaRPr>
          </a:p>
          <a:p>
            <a:pPr indent="-304800" lvl="4" marL="2286000" rtl="0" algn="l">
              <a:lnSpc>
                <a:spcPct val="115000"/>
              </a:lnSpc>
              <a:spcBef>
                <a:spcPts val="0"/>
              </a:spcBef>
              <a:spcAft>
                <a:spcPts val="0"/>
              </a:spcAft>
              <a:buClr>
                <a:schemeClr val="dk1"/>
              </a:buClr>
              <a:buSzPts val="1200"/>
              <a:buChar char="○"/>
            </a:pPr>
            <a:r>
              <a:rPr lang="en" sz="1200">
                <a:solidFill>
                  <a:schemeClr val="dk1"/>
                </a:solidFill>
              </a:rPr>
              <a:t>43% purchase red meat</a:t>
            </a:r>
            <a:endParaRPr sz="1200">
              <a:solidFill>
                <a:schemeClr val="dk1"/>
              </a:solidFill>
            </a:endParaRPr>
          </a:p>
          <a:p>
            <a:pPr indent="-304800" lvl="4" marL="2286000" rtl="0" algn="l">
              <a:lnSpc>
                <a:spcPct val="115000"/>
              </a:lnSpc>
              <a:spcBef>
                <a:spcPts val="0"/>
              </a:spcBef>
              <a:spcAft>
                <a:spcPts val="0"/>
              </a:spcAft>
              <a:buClr>
                <a:schemeClr val="dk1"/>
              </a:buClr>
              <a:buSzPts val="1200"/>
              <a:buChar char="○"/>
            </a:pPr>
            <a:r>
              <a:rPr lang="en" sz="1200">
                <a:solidFill>
                  <a:schemeClr val="dk1"/>
                </a:solidFill>
              </a:rPr>
              <a:t>21% purchase poultry</a:t>
            </a:r>
            <a:endParaRPr sz="1200">
              <a:solidFill>
                <a:schemeClr val="dk1"/>
              </a:solidFill>
            </a:endParaRPr>
          </a:p>
          <a:p>
            <a:pPr indent="-304800" lvl="4" marL="2286000" rtl="0" algn="l">
              <a:lnSpc>
                <a:spcPct val="115000"/>
              </a:lnSpc>
              <a:spcBef>
                <a:spcPts val="0"/>
              </a:spcBef>
              <a:spcAft>
                <a:spcPts val="0"/>
              </a:spcAft>
              <a:buClr>
                <a:schemeClr val="dk1"/>
              </a:buClr>
              <a:buSzPts val="1200"/>
              <a:buChar char="○"/>
            </a:pPr>
            <a:r>
              <a:rPr lang="en" sz="1200">
                <a:solidFill>
                  <a:schemeClr val="dk1"/>
                </a:solidFill>
              </a:rPr>
              <a:t>10% purchase meat alternative</a:t>
            </a:r>
            <a:endParaRPr sz="1200">
              <a:solidFill>
                <a:schemeClr val="dk1"/>
              </a:solidFill>
            </a:endParaRPr>
          </a:p>
          <a:p>
            <a:pPr indent="-304800" lvl="2" marL="1371600" rtl="0" algn="l">
              <a:lnSpc>
                <a:spcPct val="115000"/>
              </a:lnSpc>
              <a:spcBef>
                <a:spcPts val="0"/>
              </a:spcBef>
              <a:spcAft>
                <a:spcPts val="0"/>
              </a:spcAft>
              <a:buClr>
                <a:schemeClr val="dk1"/>
              </a:buClr>
              <a:buSzPts val="1200"/>
              <a:buChar char="■"/>
            </a:pPr>
            <a:r>
              <a:rPr lang="en" sz="1200">
                <a:solidFill>
                  <a:schemeClr val="dk1"/>
                </a:solidFill>
              </a:rPr>
              <a:t>When do you eat hot dog/sausage?</a:t>
            </a:r>
            <a:endParaRPr sz="1200">
              <a:solidFill>
                <a:schemeClr val="dk1"/>
              </a:solidFill>
            </a:endParaRPr>
          </a:p>
          <a:p>
            <a:pPr indent="-304800" lvl="3" marL="1828800" rtl="0" algn="l">
              <a:lnSpc>
                <a:spcPct val="115000"/>
              </a:lnSpc>
              <a:spcBef>
                <a:spcPts val="0"/>
              </a:spcBef>
              <a:spcAft>
                <a:spcPts val="0"/>
              </a:spcAft>
              <a:buClr>
                <a:schemeClr val="dk1"/>
              </a:buClr>
              <a:buSzPts val="1200"/>
              <a:buChar char="●"/>
            </a:pPr>
            <a:r>
              <a:rPr lang="en" sz="1200">
                <a:solidFill>
                  <a:schemeClr val="dk1"/>
                </a:solidFill>
              </a:rPr>
              <a:t>Ease and adaptability leads to use across the day and over a variety of occasions</a:t>
            </a:r>
            <a:endParaRPr sz="1200">
              <a:solidFill>
                <a:schemeClr val="dk1"/>
              </a:solidFill>
            </a:endParaRPr>
          </a:p>
          <a:p>
            <a:pPr indent="-304800" lvl="3" marL="1828800" rtl="0" algn="l">
              <a:lnSpc>
                <a:spcPct val="115000"/>
              </a:lnSpc>
              <a:spcBef>
                <a:spcPts val="0"/>
              </a:spcBef>
              <a:spcAft>
                <a:spcPts val="0"/>
              </a:spcAft>
              <a:buClr>
                <a:schemeClr val="dk1"/>
              </a:buClr>
              <a:buSzPts val="1200"/>
              <a:buChar char="●"/>
            </a:pPr>
            <a:r>
              <a:rPr lang="en" sz="1200">
                <a:solidFill>
                  <a:schemeClr val="dk1"/>
                </a:solidFill>
              </a:rPr>
              <a:t>Diverse occasions, ease, and convenience</a:t>
            </a:r>
            <a:endParaRPr sz="1200">
              <a:solidFill>
                <a:schemeClr val="dk1"/>
              </a:solidFill>
            </a:endParaRPr>
          </a:p>
          <a:p>
            <a:pPr indent="-304800" lvl="3" marL="1828800" rtl="0" algn="l">
              <a:lnSpc>
                <a:spcPct val="115000"/>
              </a:lnSpc>
              <a:spcBef>
                <a:spcPts val="0"/>
              </a:spcBef>
              <a:spcAft>
                <a:spcPts val="0"/>
              </a:spcAft>
              <a:buClr>
                <a:schemeClr val="dk1"/>
              </a:buClr>
              <a:buSzPts val="1200"/>
              <a:buChar char="●"/>
            </a:pPr>
            <a:r>
              <a:rPr lang="en" sz="1200">
                <a:solidFill>
                  <a:schemeClr val="dk1"/>
                </a:solidFill>
              </a:rPr>
              <a:t>60% say they are easy to prepare and convenient for a quick meal </a:t>
            </a:r>
            <a:endParaRPr sz="1200">
              <a:solidFill>
                <a:schemeClr val="dk1"/>
              </a:solidFill>
            </a:endParaRPr>
          </a:p>
          <a:p>
            <a:pPr indent="-304800" lvl="3" marL="1828800" rtl="0" algn="l">
              <a:lnSpc>
                <a:spcPct val="115000"/>
              </a:lnSpc>
              <a:spcBef>
                <a:spcPts val="0"/>
              </a:spcBef>
              <a:spcAft>
                <a:spcPts val="0"/>
              </a:spcAft>
              <a:buClr>
                <a:schemeClr val="dk1"/>
              </a:buClr>
              <a:buSzPts val="1200"/>
              <a:buChar char="●"/>
            </a:pPr>
            <a:r>
              <a:rPr lang="en" sz="1200">
                <a:solidFill>
                  <a:schemeClr val="dk1"/>
                </a:solidFill>
              </a:rPr>
              <a:t>31% agree can be used for many occasions</a:t>
            </a:r>
            <a:endParaRPr sz="1200">
              <a:solidFill>
                <a:schemeClr val="dk1"/>
              </a:solidFill>
            </a:endParaRPr>
          </a:p>
          <a:p>
            <a:pPr indent="-304800" lvl="3" marL="1828800" rtl="0" algn="l">
              <a:lnSpc>
                <a:spcPct val="115000"/>
              </a:lnSpc>
              <a:spcBef>
                <a:spcPts val="0"/>
              </a:spcBef>
              <a:spcAft>
                <a:spcPts val="0"/>
              </a:spcAft>
              <a:buClr>
                <a:schemeClr val="dk1"/>
              </a:buClr>
              <a:buSzPts val="1200"/>
              <a:buChar char="●"/>
            </a:pPr>
            <a:r>
              <a:rPr lang="en" sz="1200">
                <a:solidFill>
                  <a:schemeClr val="dk1"/>
                </a:solidFill>
              </a:rPr>
              <a:t>59% use for dinner</a:t>
            </a:r>
            <a:endParaRPr sz="1200">
              <a:solidFill>
                <a:schemeClr val="dk1"/>
              </a:solidFill>
            </a:endParaRPr>
          </a:p>
          <a:p>
            <a:pPr indent="-304800" lvl="3" marL="1828800" rtl="0" algn="l">
              <a:lnSpc>
                <a:spcPct val="115000"/>
              </a:lnSpc>
              <a:spcBef>
                <a:spcPts val="0"/>
              </a:spcBef>
              <a:spcAft>
                <a:spcPts val="0"/>
              </a:spcAft>
              <a:buClr>
                <a:schemeClr val="dk1"/>
              </a:buClr>
              <a:buSzPts val="1200"/>
              <a:buChar char="●"/>
            </a:pPr>
            <a:r>
              <a:rPr lang="en" sz="1200">
                <a:solidFill>
                  <a:schemeClr val="dk1"/>
                </a:solidFill>
              </a:rPr>
              <a:t>55% use at a cookout</a:t>
            </a:r>
            <a:endParaRPr sz="1200">
              <a:solidFill>
                <a:schemeClr val="dk1"/>
              </a:solidFill>
            </a:endParaRPr>
          </a:p>
          <a:p>
            <a:pPr indent="-304800" lvl="3" marL="1828800" rtl="0" algn="l">
              <a:lnSpc>
                <a:spcPct val="115000"/>
              </a:lnSpc>
              <a:spcBef>
                <a:spcPts val="0"/>
              </a:spcBef>
              <a:spcAft>
                <a:spcPts val="0"/>
              </a:spcAft>
              <a:buClr>
                <a:schemeClr val="dk1"/>
              </a:buClr>
              <a:buSzPts val="1200"/>
              <a:buChar char="●"/>
            </a:pPr>
            <a:r>
              <a:rPr lang="en" sz="1200">
                <a:solidFill>
                  <a:schemeClr val="dk1"/>
                </a:solidFill>
              </a:rPr>
              <a:t>50% use for lunch</a:t>
            </a:r>
            <a:endParaRPr sz="1200">
              <a:solidFill>
                <a:schemeClr val="dk1"/>
              </a:solidFill>
            </a:endParaRPr>
          </a:p>
          <a:p>
            <a:pPr indent="-304800" lvl="3" marL="1828800" rtl="0" algn="l">
              <a:lnSpc>
                <a:spcPct val="115000"/>
              </a:lnSpc>
              <a:spcBef>
                <a:spcPts val="0"/>
              </a:spcBef>
              <a:spcAft>
                <a:spcPts val="0"/>
              </a:spcAft>
              <a:buClr>
                <a:schemeClr val="dk1"/>
              </a:buClr>
              <a:buSzPts val="1200"/>
              <a:buChar char="●"/>
            </a:pPr>
            <a:r>
              <a:rPr lang="en" sz="1200">
                <a:solidFill>
                  <a:schemeClr val="dk1"/>
                </a:solidFill>
              </a:rPr>
              <a:t>27% eat at an event</a:t>
            </a:r>
            <a:endParaRPr sz="1200">
              <a:solidFill>
                <a:schemeClr val="dk1"/>
              </a:solidFill>
            </a:endParaRPr>
          </a:p>
          <a:p>
            <a:pPr indent="-304800" lvl="3" marL="1828800" rtl="0" algn="l">
              <a:lnSpc>
                <a:spcPct val="115000"/>
              </a:lnSpc>
              <a:spcBef>
                <a:spcPts val="0"/>
              </a:spcBef>
              <a:spcAft>
                <a:spcPts val="0"/>
              </a:spcAft>
              <a:buClr>
                <a:schemeClr val="dk1"/>
              </a:buClr>
              <a:buSzPts val="1200"/>
              <a:buChar char="●"/>
            </a:pPr>
            <a:r>
              <a:rPr lang="en" sz="1200">
                <a:solidFill>
                  <a:schemeClr val="dk1"/>
                </a:solidFill>
              </a:rPr>
              <a:t>24% say eat hot dog or sausage as a snack</a:t>
            </a:r>
            <a:endParaRPr sz="1200">
              <a:solidFill>
                <a:schemeClr val="dk1"/>
              </a:solidFill>
            </a:endParaRPr>
          </a:p>
          <a:p>
            <a:pPr indent="-304800" lvl="2" marL="1371600" rtl="0" algn="l">
              <a:lnSpc>
                <a:spcPct val="115000"/>
              </a:lnSpc>
              <a:spcBef>
                <a:spcPts val="0"/>
              </a:spcBef>
              <a:spcAft>
                <a:spcPts val="0"/>
              </a:spcAft>
              <a:buClr>
                <a:schemeClr val="dk1"/>
              </a:buClr>
              <a:buSzPts val="1200"/>
              <a:buChar char="■"/>
            </a:pPr>
            <a:r>
              <a:rPr lang="en" sz="1200">
                <a:solidFill>
                  <a:schemeClr val="dk1"/>
                </a:solidFill>
              </a:rPr>
              <a:t>The Consumer-</a:t>
            </a:r>
            <a:endParaRPr sz="1200">
              <a:solidFill>
                <a:schemeClr val="dk1"/>
              </a:solidFill>
            </a:endParaRPr>
          </a:p>
          <a:p>
            <a:pPr indent="-304800" lvl="3" marL="1828800" rtl="0" algn="l">
              <a:lnSpc>
                <a:spcPct val="115000"/>
              </a:lnSpc>
              <a:spcBef>
                <a:spcPts val="0"/>
              </a:spcBef>
              <a:spcAft>
                <a:spcPts val="0"/>
              </a:spcAft>
              <a:buClr>
                <a:schemeClr val="dk1"/>
              </a:buClr>
              <a:buSzPts val="1200"/>
              <a:buChar char="●"/>
            </a:pPr>
            <a:r>
              <a:rPr lang="en" sz="1200">
                <a:solidFill>
                  <a:schemeClr val="dk1"/>
                </a:solidFill>
              </a:rPr>
              <a:t>73% of consumers purchase hot dogs or sausages</a:t>
            </a:r>
            <a:endParaRPr sz="1200">
              <a:solidFill>
                <a:schemeClr val="dk1"/>
              </a:solidFill>
            </a:endParaRPr>
          </a:p>
          <a:p>
            <a:pPr indent="-304800" lvl="3" marL="1828800" rtl="0" algn="l">
              <a:lnSpc>
                <a:spcPct val="115000"/>
              </a:lnSpc>
              <a:spcBef>
                <a:spcPts val="0"/>
              </a:spcBef>
              <a:spcAft>
                <a:spcPts val="0"/>
              </a:spcAft>
              <a:buClr>
                <a:schemeClr val="dk1"/>
              </a:buClr>
              <a:buSzPts val="1200"/>
              <a:buChar char="●"/>
            </a:pPr>
            <a:r>
              <a:rPr lang="en" sz="1200">
                <a:solidFill>
                  <a:schemeClr val="dk1"/>
                </a:solidFill>
              </a:rPr>
              <a:t>Men are slightly more likely to buy hot dogs and sausages</a:t>
            </a:r>
            <a:endParaRPr sz="1200">
              <a:solidFill>
                <a:schemeClr val="dk1"/>
              </a:solidFill>
            </a:endParaRPr>
          </a:p>
          <a:p>
            <a:pPr indent="-304800" lvl="4" marL="2286000" rtl="0" algn="l">
              <a:lnSpc>
                <a:spcPct val="115000"/>
              </a:lnSpc>
              <a:spcBef>
                <a:spcPts val="0"/>
              </a:spcBef>
              <a:spcAft>
                <a:spcPts val="0"/>
              </a:spcAft>
              <a:buClr>
                <a:schemeClr val="dk1"/>
              </a:buClr>
              <a:buSzPts val="1200"/>
              <a:buChar char="○"/>
            </a:pPr>
            <a:r>
              <a:rPr lang="en" sz="1200">
                <a:solidFill>
                  <a:schemeClr val="dk1"/>
                </a:solidFill>
              </a:rPr>
              <a:t>Men are more likely to consume across packaged red meat</a:t>
            </a:r>
            <a:endParaRPr sz="1200">
              <a:solidFill>
                <a:schemeClr val="dk1"/>
              </a:solidFill>
            </a:endParaRPr>
          </a:p>
          <a:p>
            <a:pPr indent="-304800" lvl="4" marL="2286000" rtl="0" algn="l">
              <a:lnSpc>
                <a:spcPct val="115000"/>
              </a:lnSpc>
              <a:spcBef>
                <a:spcPts val="0"/>
              </a:spcBef>
              <a:spcAft>
                <a:spcPts val="0"/>
              </a:spcAft>
              <a:buClr>
                <a:schemeClr val="dk1"/>
              </a:buClr>
              <a:buSzPts val="1200"/>
              <a:buChar char="○"/>
            </a:pPr>
            <a:r>
              <a:rPr lang="en" sz="1200">
                <a:solidFill>
                  <a:schemeClr val="dk1"/>
                </a:solidFill>
              </a:rPr>
              <a:t>More likely to purchase than a female</a:t>
            </a:r>
            <a:endParaRPr sz="1200">
              <a:solidFill>
                <a:schemeClr val="dk1"/>
              </a:solidFill>
            </a:endParaRPr>
          </a:p>
          <a:p>
            <a:pPr indent="-304800" lvl="3" marL="1828800" rtl="0" algn="l">
              <a:lnSpc>
                <a:spcPct val="115000"/>
              </a:lnSpc>
              <a:spcBef>
                <a:spcPts val="0"/>
              </a:spcBef>
              <a:spcAft>
                <a:spcPts val="0"/>
              </a:spcAft>
              <a:buClr>
                <a:schemeClr val="dk1"/>
              </a:buClr>
              <a:buSzPts val="1200"/>
              <a:buChar char="●"/>
            </a:pPr>
            <a:r>
              <a:rPr lang="en" sz="1200">
                <a:solidFill>
                  <a:schemeClr val="dk1"/>
                </a:solidFill>
              </a:rPr>
              <a:t>Women are less likely to eat or use hot dogs and sausages across a variety of occasions, with the exception of at a cookout and as an ingredient in an entree</a:t>
            </a:r>
            <a:endParaRPr sz="1200">
              <a:solidFill>
                <a:schemeClr val="dk1"/>
              </a:solidFill>
            </a:endParaRPr>
          </a:p>
          <a:p>
            <a:pPr indent="-304800" lvl="3" marL="1828800" rtl="0" algn="l">
              <a:lnSpc>
                <a:spcPct val="115000"/>
              </a:lnSpc>
              <a:spcBef>
                <a:spcPts val="0"/>
              </a:spcBef>
              <a:spcAft>
                <a:spcPts val="0"/>
              </a:spcAft>
              <a:buClr>
                <a:schemeClr val="dk1"/>
              </a:buClr>
              <a:buSzPts val="1200"/>
              <a:buChar char="●"/>
            </a:pPr>
            <a:r>
              <a:rPr lang="en" sz="1200">
                <a:solidFill>
                  <a:schemeClr val="dk1"/>
                </a:solidFill>
              </a:rPr>
              <a:t>Younger adults and parents to be are also more engaged</a:t>
            </a:r>
            <a:endParaRPr sz="1200">
              <a:solidFill>
                <a:schemeClr val="dk1"/>
              </a:solidFill>
            </a:endParaRPr>
          </a:p>
          <a:p>
            <a:pPr indent="-304800" lvl="3" marL="1828800" rtl="0" algn="l">
              <a:lnSpc>
                <a:spcPct val="115000"/>
              </a:lnSpc>
              <a:spcBef>
                <a:spcPts val="0"/>
              </a:spcBef>
              <a:spcAft>
                <a:spcPts val="0"/>
              </a:spcAft>
              <a:buClr>
                <a:schemeClr val="dk1"/>
              </a:buClr>
              <a:buSzPts val="1200"/>
              <a:buChar char="●"/>
            </a:pPr>
            <a:r>
              <a:rPr lang="en" sz="1200">
                <a:solidFill>
                  <a:schemeClr val="dk1"/>
                </a:solidFill>
              </a:rPr>
              <a:t>Eat all day long</a:t>
            </a:r>
            <a:endParaRPr sz="1200">
              <a:solidFill>
                <a:schemeClr val="dk1"/>
              </a:solidFill>
            </a:endParaRPr>
          </a:p>
          <a:p>
            <a:pPr indent="-304800" lvl="3" marL="1828800" rtl="0" algn="l">
              <a:lnSpc>
                <a:spcPct val="115000"/>
              </a:lnSpc>
              <a:spcBef>
                <a:spcPts val="0"/>
              </a:spcBef>
              <a:spcAft>
                <a:spcPts val="0"/>
              </a:spcAft>
              <a:buClr>
                <a:schemeClr val="dk1"/>
              </a:buClr>
              <a:buSzPts val="1200"/>
              <a:buChar char="●"/>
            </a:pPr>
            <a:r>
              <a:rPr lang="en" sz="1200">
                <a:solidFill>
                  <a:schemeClr val="dk1"/>
                </a:solidFill>
              </a:rPr>
              <a:t>Use as an ingredient for an entree</a:t>
            </a:r>
            <a:endParaRPr sz="1200">
              <a:solidFill>
                <a:schemeClr val="dk1"/>
              </a:solidFill>
            </a:endParaRPr>
          </a:p>
          <a:p>
            <a:pPr indent="-304800" lvl="2" marL="1371600" rtl="0" algn="l">
              <a:lnSpc>
                <a:spcPct val="115000"/>
              </a:lnSpc>
              <a:spcBef>
                <a:spcPts val="0"/>
              </a:spcBef>
              <a:spcAft>
                <a:spcPts val="0"/>
              </a:spcAft>
              <a:buClr>
                <a:schemeClr val="dk1"/>
              </a:buClr>
              <a:buSzPts val="1200"/>
              <a:buChar char="■"/>
            </a:pPr>
            <a:r>
              <a:rPr b="1" lang="en" sz="1200">
                <a:solidFill>
                  <a:schemeClr val="dk1"/>
                </a:solidFill>
                <a:highlight>
                  <a:srgbClr val="EAD1DC"/>
                </a:highlight>
              </a:rPr>
              <a:t>Millennials are core hot dog and sausage buyers</a:t>
            </a:r>
            <a:endParaRPr b="1" sz="1200">
              <a:solidFill>
                <a:schemeClr val="dk1"/>
              </a:solidFill>
              <a:highlight>
                <a:srgbClr val="EAD1DC"/>
              </a:highlight>
            </a:endParaRPr>
          </a:p>
          <a:p>
            <a:pPr indent="-304800" lvl="3" marL="1828800" rtl="0" algn="l">
              <a:lnSpc>
                <a:spcPct val="115000"/>
              </a:lnSpc>
              <a:spcBef>
                <a:spcPts val="0"/>
              </a:spcBef>
              <a:spcAft>
                <a:spcPts val="0"/>
              </a:spcAft>
              <a:buClr>
                <a:schemeClr val="dk1"/>
              </a:buClr>
              <a:buSzPts val="1200"/>
              <a:buChar char="●"/>
            </a:pPr>
            <a:r>
              <a:rPr b="1" lang="en" sz="1200">
                <a:solidFill>
                  <a:schemeClr val="dk1"/>
                </a:solidFill>
              </a:rPr>
              <a:t>Value, convenience and versatility</a:t>
            </a:r>
            <a:endParaRPr b="1" sz="1200">
              <a:solidFill>
                <a:schemeClr val="dk1"/>
              </a:solidFill>
            </a:endParaRPr>
          </a:p>
          <a:p>
            <a:pPr indent="-304800" lvl="3" marL="1828800" rtl="0" algn="l">
              <a:lnSpc>
                <a:spcPct val="115000"/>
              </a:lnSpc>
              <a:spcBef>
                <a:spcPts val="0"/>
              </a:spcBef>
              <a:spcAft>
                <a:spcPts val="0"/>
              </a:spcAft>
              <a:buClr>
                <a:schemeClr val="dk1"/>
              </a:buClr>
              <a:buSzPts val="1200"/>
              <a:buChar char="●"/>
            </a:pPr>
            <a:r>
              <a:rPr b="1" lang="en" sz="1200">
                <a:solidFill>
                  <a:schemeClr val="dk1"/>
                </a:solidFill>
              </a:rPr>
              <a:t>Possibly because nostalgia and familiarity with hot dogs</a:t>
            </a:r>
            <a:endParaRPr b="1" sz="1200">
              <a:solidFill>
                <a:schemeClr val="dk1"/>
              </a:solidFill>
            </a:endParaRPr>
          </a:p>
          <a:p>
            <a:pPr indent="-304800" lvl="3" marL="1828800" rtl="0" algn="l">
              <a:lnSpc>
                <a:spcPct val="115000"/>
              </a:lnSpc>
              <a:spcBef>
                <a:spcPts val="0"/>
              </a:spcBef>
              <a:spcAft>
                <a:spcPts val="0"/>
              </a:spcAft>
              <a:buClr>
                <a:schemeClr val="dk1"/>
              </a:buClr>
              <a:buSzPts val="1200"/>
              <a:buChar char="●"/>
            </a:pPr>
            <a:r>
              <a:rPr b="1" lang="en" sz="1200">
                <a:solidFill>
                  <a:schemeClr val="dk1"/>
                </a:solidFill>
              </a:rPr>
              <a:t>25-34-79% purchase any hot dog or sausage</a:t>
            </a:r>
            <a:endParaRPr b="1" sz="1200">
              <a:solidFill>
                <a:schemeClr val="dk1"/>
              </a:solidFill>
            </a:endParaRPr>
          </a:p>
          <a:p>
            <a:pPr indent="-304800" lvl="4" marL="2286000" rtl="0" algn="l">
              <a:lnSpc>
                <a:spcPct val="115000"/>
              </a:lnSpc>
              <a:spcBef>
                <a:spcPts val="0"/>
              </a:spcBef>
              <a:spcAft>
                <a:spcPts val="0"/>
              </a:spcAft>
              <a:buClr>
                <a:schemeClr val="dk1"/>
              </a:buClr>
              <a:buSzPts val="1200"/>
              <a:buChar char="○"/>
            </a:pPr>
            <a:r>
              <a:rPr lang="en" sz="1200">
                <a:solidFill>
                  <a:schemeClr val="dk1"/>
                </a:solidFill>
              </a:rPr>
              <a:t>Drops after </a:t>
            </a:r>
            <a:endParaRPr sz="1200">
              <a:solidFill>
                <a:schemeClr val="dk1"/>
              </a:solidFill>
            </a:endParaRPr>
          </a:p>
          <a:p>
            <a:pPr indent="-304800" lvl="5" marL="2743200" rtl="0" algn="l">
              <a:lnSpc>
                <a:spcPct val="115000"/>
              </a:lnSpc>
              <a:spcBef>
                <a:spcPts val="0"/>
              </a:spcBef>
              <a:spcAft>
                <a:spcPts val="0"/>
              </a:spcAft>
              <a:buClr>
                <a:schemeClr val="dk1"/>
              </a:buClr>
              <a:buSzPts val="1200"/>
              <a:buChar char="■"/>
            </a:pPr>
            <a:r>
              <a:rPr lang="en" sz="1200">
                <a:solidFill>
                  <a:schemeClr val="dk1"/>
                </a:solidFill>
              </a:rPr>
              <a:t>35-44 drops to 75%</a:t>
            </a:r>
            <a:endParaRPr sz="1200">
              <a:solidFill>
                <a:schemeClr val="dk1"/>
              </a:solidFill>
            </a:endParaRPr>
          </a:p>
          <a:p>
            <a:pPr indent="-304800" lvl="5" marL="2743200" rtl="0" algn="l">
              <a:lnSpc>
                <a:spcPct val="115000"/>
              </a:lnSpc>
              <a:spcBef>
                <a:spcPts val="0"/>
              </a:spcBef>
              <a:spcAft>
                <a:spcPts val="0"/>
              </a:spcAft>
              <a:buClr>
                <a:schemeClr val="dk1"/>
              </a:buClr>
              <a:buSzPts val="1200"/>
              <a:buChar char="■"/>
            </a:pPr>
            <a:r>
              <a:rPr lang="en" sz="1200">
                <a:solidFill>
                  <a:schemeClr val="dk1"/>
                </a:solidFill>
              </a:rPr>
              <a:t>45-54% drops to 67%</a:t>
            </a:r>
            <a:endParaRPr sz="1200">
              <a:solidFill>
                <a:schemeClr val="dk1"/>
              </a:solidFill>
            </a:endParaRPr>
          </a:p>
          <a:p>
            <a:pPr indent="-304800" lvl="4" marL="2286000" rtl="0" algn="l">
              <a:lnSpc>
                <a:spcPct val="115000"/>
              </a:lnSpc>
              <a:spcBef>
                <a:spcPts val="0"/>
              </a:spcBef>
              <a:spcAft>
                <a:spcPts val="0"/>
              </a:spcAft>
              <a:buClr>
                <a:schemeClr val="dk1"/>
              </a:buClr>
              <a:buSzPts val="1200"/>
              <a:buChar char="○"/>
            </a:pPr>
            <a:r>
              <a:rPr lang="en" sz="1200">
                <a:solidFill>
                  <a:schemeClr val="dk1"/>
                </a:solidFill>
              </a:rPr>
              <a:t>Increases at 55-64-up to 72%</a:t>
            </a:r>
            <a:endParaRPr sz="1200">
              <a:solidFill>
                <a:schemeClr val="dk1"/>
              </a:solidFill>
            </a:endParaRPr>
          </a:p>
          <a:p>
            <a:pPr indent="-304800" lvl="2" marL="1371600" rtl="0" algn="l">
              <a:lnSpc>
                <a:spcPct val="115000"/>
              </a:lnSpc>
              <a:spcBef>
                <a:spcPts val="0"/>
              </a:spcBef>
              <a:spcAft>
                <a:spcPts val="0"/>
              </a:spcAft>
              <a:buClr>
                <a:schemeClr val="dk1"/>
              </a:buClr>
              <a:buSzPts val="1200"/>
              <a:buChar char="■"/>
            </a:pPr>
            <a:r>
              <a:rPr lang="en" sz="1200">
                <a:solidFill>
                  <a:schemeClr val="dk1"/>
                </a:solidFill>
              </a:rPr>
              <a:t>Purchase drivers</a:t>
            </a:r>
            <a:endParaRPr sz="1200">
              <a:solidFill>
                <a:schemeClr val="dk1"/>
              </a:solidFill>
            </a:endParaRPr>
          </a:p>
          <a:p>
            <a:pPr indent="-304800" lvl="3" marL="1828800" rtl="0" algn="l">
              <a:lnSpc>
                <a:spcPct val="115000"/>
              </a:lnSpc>
              <a:spcBef>
                <a:spcPts val="0"/>
              </a:spcBef>
              <a:spcAft>
                <a:spcPts val="0"/>
              </a:spcAft>
              <a:buClr>
                <a:schemeClr val="dk1"/>
              </a:buClr>
              <a:buSzPts val="1200"/>
              <a:buChar char="●"/>
            </a:pPr>
            <a:r>
              <a:rPr lang="en" sz="1200">
                <a:solidFill>
                  <a:schemeClr val="dk1"/>
                </a:solidFill>
              </a:rPr>
              <a:t>Like the taste-60%</a:t>
            </a:r>
            <a:endParaRPr sz="1200">
              <a:solidFill>
                <a:schemeClr val="dk1"/>
              </a:solidFill>
            </a:endParaRPr>
          </a:p>
          <a:p>
            <a:pPr indent="-304800" lvl="3" marL="1828800" rtl="0" algn="l">
              <a:lnSpc>
                <a:spcPct val="115000"/>
              </a:lnSpc>
              <a:spcBef>
                <a:spcPts val="0"/>
              </a:spcBef>
              <a:spcAft>
                <a:spcPts val="0"/>
              </a:spcAft>
              <a:buClr>
                <a:schemeClr val="dk1"/>
              </a:buClr>
              <a:buSzPts val="1200"/>
              <a:buChar char="●"/>
            </a:pPr>
            <a:r>
              <a:rPr lang="en" sz="1200">
                <a:solidFill>
                  <a:schemeClr val="dk1"/>
                </a:solidFill>
              </a:rPr>
              <a:t>Easy to prepare-60%</a:t>
            </a:r>
            <a:endParaRPr sz="1200">
              <a:solidFill>
                <a:schemeClr val="dk1"/>
              </a:solidFill>
            </a:endParaRPr>
          </a:p>
          <a:p>
            <a:pPr indent="-304800" lvl="3" marL="1828800" rtl="0" algn="l">
              <a:lnSpc>
                <a:spcPct val="115000"/>
              </a:lnSpc>
              <a:spcBef>
                <a:spcPts val="0"/>
              </a:spcBef>
              <a:spcAft>
                <a:spcPts val="0"/>
              </a:spcAft>
              <a:buClr>
                <a:schemeClr val="dk1"/>
              </a:buClr>
              <a:buSzPts val="1200"/>
              <a:buChar char="●"/>
            </a:pPr>
            <a:r>
              <a:rPr lang="en" sz="1200">
                <a:solidFill>
                  <a:schemeClr val="dk1"/>
                </a:solidFill>
              </a:rPr>
              <a:t>Kids like them-52%</a:t>
            </a:r>
            <a:endParaRPr sz="1200">
              <a:solidFill>
                <a:schemeClr val="dk1"/>
              </a:solidFill>
            </a:endParaRPr>
          </a:p>
          <a:p>
            <a:pPr indent="-304800" lvl="3" marL="1828800" rtl="0" algn="l">
              <a:lnSpc>
                <a:spcPct val="115000"/>
              </a:lnSpc>
              <a:spcBef>
                <a:spcPts val="0"/>
              </a:spcBef>
              <a:spcAft>
                <a:spcPts val="0"/>
              </a:spcAft>
              <a:buClr>
                <a:schemeClr val="dk1"/>
              </a:buClr>
              <a:buSzPts val="1200"/>
              <a:buChar char="●"/>
            </a:pPr>
            <a:r>
              <a:rPr lang="en" sz="1200">
                <a:solidFill>
                  <a:schemeClr val="dk1"/>
                </a:solidFill>
              </a:rPr>
              <a:t>Affordable-26%</a:t>
            </a:r>
            <a:endParaRPr sz="1200">
              <a:solidFill>
                <a:schemeClr val="dk1"/>
              </a:solidFill>
            </a:endParaRPr>
          </a:p>
          <a:p>
            <a:pPr indent="-304800" lvl="3" marL="1828800" rtl="0" algn="l">
              <a:lnSpc>
                <a:spcPct val="115000"/>
              </a:lnSpc>
              <a:spcBef>
                <a:spcPts val="0"/>
              </a:spcBef>
              <a:spcAft>
                <a:spcPts val="0"/>
              </a:spcAft>
              <a:buClr>
                <a:schemeClr val="dk1"/>
              </a:buClr>
              <a:buSzPts val="1200"/>
              <a:buChar char="●"/>
            </a:pPr>
            <a:r>
              <a:rPr lang="en" sz="1200">
                <a:solidFill>
                  <a:schemeClr val="dk1"/>
                </a:solidFill>
              </a:rPr>
              <a:t>Used for many occasions-31%</a:t>
            </a:r>
            <a:endParaRPr sz="1200">
              <a:solidFill>
                <a:schemeClr val="dk1"/>
              </a:solidFill>
            </a:endParaRPr>
          </a:p>
          <a:p>
            <a:pPr indent="-304800" lvl="3" marL="1828800" rtl="0" algn="l">
              <a:lnSpc>
                <a:spcPct val="115000"/>
              </a:lnSpc>
              <a:spcBef>
                <a:spcPts val="0"/>
              </a:spcBef>
              <a:spcAft>
                <a:spcPts val="0"/>
              </a:spcAft>
              <a:buClr>
                <a:schemeClr val="dk1"/>
              </a:buClr>
              <a:buSzPts val="1200"/>
              <a:buChar char="●"/>
            </a:pPr>
            <a:r>
              <a:rPr lang="en" sz="1200">
                <a:solidFill>
                  <a:schemeClr val="dk1"/>
                </a:solidFill>
              </a:rPr>
              <a:t>Good for social gatherings-30%</a:t>
            </a:r>
            <a:endParaRPr sz="1200">
              <a:solidFill>
                <a:schemeClr val="dk1"/>
              </a:solidFill>
            </a:endParaRPr>
          </a:p>
          <a:p>
            <a:pPr indent="-304800" lvl="3" marL="1828800" rtl="0" algn="l">
              <a:lnSpc>
                <a:spcPct val="115000"/>
              </a:lnSpc>
              <a:spcBef>
                <a:spcPts val="0"/>
              </a:spcBef>
              <a:spcAft>
                <a:spcPts val="0"/>
              </a:spcAft>
              <a:buClr>
                <a:schemeClr val="dk1"/>
              </a:buClr>
              <a:buSzPts val="1200"/>
              <a:buChar char="●"/>
            </a:pPr>
            <a:r>
              <a:rPr lang="en" sz="1200">
                <a:solidFill>
                  <a:schemeClr val="dk1"/>
                </a:solidFill>
              </a:rPr>
              <a:t>Good source of protein-25%</a:t>
            </a:r>
            <a:endParaRPr sz="1200">
              <a:solidFill>
                <a:schemeClr val="dk1"/>
              </a:solidFill>
            </a:endParaRPr>
          </a:p>
          <a:p>
            <a:pPr indent="-304800" lvl="3" marL="1828800" rtl="0" algn="l">
              <a:lnSpc>
                <a:spcPct val="115000"/>
              </a:lnSpc>
              <a:spcBef>
                <a:spcPts val="0"/>
              </a:spcBef>
              <a:spcAft>
                <a:spcPts val="0"/>
              </a:spcAft>
              <a:buClr>
                <a:schemeClr val="dk1"/>
              </a:buClr>
              <a:buSzPts val="1200"/>
              <a:buChar char="●"/>
            </a:pPr>
            <a:r>
              <a:rPr lang="en" sz="1200">
                <a:solidFill>
                  <a:schemeClr val="dk1"/>
                </a:solidFill>
              </a:rPr>
              <a:t>Crave them-24%</a:t>
            </a:r>
            <a:endParaRPr sz="1200">
              <a:solidFill>
                <a:schemeClr val="dk1"/>
              </a:solidFill>
            </a:endParaRPr>
          </a:p>
          <a:p>
            <a:pPr indent="-304800" lvl="2" marL="1371600" rtl="0" algn="l">
              <a:lnSpc>
                <a:spcPct val="115000"/>
              </a:lnSpc>
              <a:spcBef>
                <a:spcPts val="0"/>
              </a:spcBef>
              <a:spcAft>
                <a:spcPts val="0"/>
              </a:spcAft>
              <a:buClr>
                <a:schemeClr val="dk1"/>
              </a:buClr>
              <a:buSzPts val="1200"/>
              <a:buChar char="■"/>
            </a:pPr>
            <a:r>
              <a:rPr lang="en" sz="1200">
                <a:solidFill>
                  <a:schemeClr val="dk1"/>
                </a:solidFill>
              </a:rPr>
              <a:t>25-34</a:t>
            </a:r>
            <a:endParaRPr sz="1200">
              <a:solidFill>
                <a:schemeClr val="dk1"/>
              </a:solidFill>
            </a:endParaRPr>
          </a:p>
          <a:p>
            <a:pPr indent="-304800" lvl="3" marL="1828800" rtl="0" algn="l">
              <a:lnSpc>
                <a:spcPct val="115000"/>
              </a:lnSpc>
              <a:spcBef>
                <a:spcPts val="0"/>
              </a:spcBef>
              <a:spcAft>
                <a:spcPts val="0"/>
              </a:spcAft>
              <a:buClr>
                <a:schemeClr val="dk1"/>
              </a:buClr>
              <a:buSzPts val="1200"/>
              <a:buChar char="●"/>
            </a:pPr>
            <a:r>
              <a:rPr b="1" lang="en" sz="1200">
                <a:solidFill>
                  <a:schemeClr val="dk1"/>
                </a:solidFill>
              </a:rPr>
              <a:t>58% purchase because like the taste</a:t>
            </a:r>
            <a:endParaRPr b="1" sz="1200">
              <a:solidFill>
                <a:schemeClr val="dk1"/>
              </a:solidFill>
            </a:endParaRPr>
          </a:p>
          <a:p>
            <a:pPr indent="-304800" lvl="3" marL="1828800" rtl="0" algn="l">
              <a:lnSpc>
                <a:spcPct val="115000"/>
              </a:lnSpc>
              <a:spcBef>
                <a:spcPts val="0"/>
              </a:spcBef>
              <a:spcAft>
                <a:spcPts val="0"/>
              </a:spcAft>
              <a:buClr>
                <a:schemeClr val="dk1"/>
              </a:buClr>
              <a:buSzPts val="1200"/>
              <a:buChar char="●"/>
            </a:pPr>
            <a:r>
              <a:rPr b="1" lang="en" sz="1200">
                <a:solidFill>
                  <a:schemeClr val="dk1"/>
                </a:solidFill>
              </a:rPr>
              <a:t>56% purchase because easy to prep</a:t>
            </a:r>
            <a:endParaRPr b="1" sz="1200">
              <a:solidFill>
                <a:schemeClr val="dk1"/>
              </a:solidFill>
            </a:endParaRPr>
          </a:p>
          <a:p>
            <a:pPr indent="-298450" lvl="1" marL="914400" rtl="0" algn="l">
              <a:lnSpc>
                <a:spcPct val="115000"/>
              </a:lnSpc>
              <a:spcBef>
                <a:spcPts val="0"/>
              </a:spcBef>
              <a:spcAft>
                <a:spcPts val="0"/>
              </a:spcAft>
              <a:buClr>
                <a:schemeClr val="dk1"/>
              </a:buClr>
              <a:buSzPts val="1100"/>
              <a:buChar char="○"/>
            </a:pPr>
            <a:r>
              <a:rPr b="1" lang="en" sz="1200">
                <a:solidFill>
                  <a:schemeClr val="dk1"/>
                </a:solidFill>
              </a:rPr>
              <a:t>We are narrowing down the target they gave us</a:t>
            </a:r>
            <a:endParaRPr b="1" sz="1200">
              <a:solidFill>
                <a:schemeClr val="dk1"/>
              </a:solidFill>
            </a:endParaRPr>
          </a:p>
          <a:p>
            <a:pPr indent="-298450" lvl="1" marL="914400" rtl="0" algn="l">
              <a:lnSpc>
                <a:spcPct val="115000"/>
              </a:lnSpc>
              <a:spcBef>
                <a:spcPts val="0"/>
              </a:spcBef>
              <a:spcAft>
                <a:spcPts val="0"/>
              </a:spcAft>
              <a:buClr>
                <a:schemeClr val="dk1"/>
              </a:buClr>
              <a:buSzPts val="1100"/>
              <a:buChar char="○"/>
            </a:pPr>
            <a:r>
              <a:rPr lang="en" sz="1200">
                <a:solidFill>
                  <a:schemeClr val="dk1"/>
                </a:solidFill>
              </a:rPr>
              <a:t>Men; 28-34</a:t>
            </a:r>
            <a:endParaRPr sz="1200">
              <a:solidFill>
                <a:schemeClr val="dk1"/>
              </a:solidFill>
            </a:endParaRPr>
          </a:p>
          <a:p>
            <a:pPr indent="-298450" lvl="1" marL="914400" rtl="0" algn="l">
              <a:lnSpc>
                <a:spcPct val="115000"/>
              </a:lnSpc>
              <a:spcBef>
                <a:spcPts val="0"/>
              </a:spcBef>
              <a:spcAft>
                <a:spcPts val="0"/>
              </a:spcAft>
              <a:buClr>
                <a:schemeClr val="dk1"/>
              </a:buClr>
              <a:buSzPts val="1100"/>
              <a:buChar char="○"/>
            </a:pPr>
            <a:r>
              <a:rPr lang="en" sz="1200">
                <a:solidFill>
                  <a:schemeClr val="dk1"/>
                </a:solidFill>
              </a:rPr>
              <a:t>Fast-Food Frequents </a:t>
            </a:r>
            <a:endParaRPr sz="1200">
              <a:solidFill>
                <a:schemeClr val="dk1"/>
              </a:solidFill>
            </a:endParaRPr>
          </a:p>
          <a:p>
            <a:pPr indent="-298450" lvl="1" marL="914400" rtl="0" algn="l">
              <a:lnSpc>
                <a:spcPct val="115000"/>
              </a:lnSpc>
              <a:spcBef>
                <a:spcPts val="0"/>
              </a:spcBef>
              <a:spcAft>
                <a:spcPts val="0"/>
              </a:spcAft>
              <a:buClr>
                <a:schemeClr val="dk1"/>
              </a:buClr>
              <a:buSzPts val="1100"/>
              <a:buChar char="○"/>
            </a:pPr>
            <a:r>
              <a:rPr lang="en" sz="1200">
                <a:solidFill>
                  <a:schemeClr val="dk1"/>
                </a:solidFill>
              </a:rPr>
              <a:t>2x a Week </a:t>
            </a:r>
            <a:endParaRPr sz="1200">
              <a:solidFill>
                <a:schemeClr val="dk1"/>
              </a:solidFill>
            </a:endParaRPr>
          </a:p>
          <a:p>
            <a:pPr indent="-298450" lvl="1" marL="914400" rtl="0" algn="l">
              <a:lnSpc>
                <a:spcPct val="115000"/>
              </a:lnSpc>
              <a:spcBef>
                <a:spcPts val="0"/>
              </a:spcBef>
              <a:spcAft>
                <a:spcPts val="0"/>
              </a:spcAft>
              <a:buClr>
                <a:schemeClr val="dk1"/>
              </a:buClr>
              <a:buSzPts val="1100"/>
              <a:buChar char="○"/>
            </a:pPr>
            <a:r>
              <a:rPr lang="en" sz="1200">
                <a:solidFill>
                  <a:schemeClr val="dk1"/>
                </a:solidFill>
              </a:rPr>
              <a:t>Already eat hot dogs</a:t>
            </a:r>
            <a:endParaRPr sz="1200">
              <a:solidFill>
                <a:schemeClr val="dk1"/>
              </a:solidFill>
            </a:endParaRPr>
          </a:p>
          <a:p>
            <a:pPr indent="-298450" lvl="1" marL="914400" rtl="0" algn="l">
              <a:lnSpc>
                <a:spcPct val="115000"/>
              </a:lnSpc>
              <a:spcBef>
                <a:spcPts val="0"/>
              </a:spcBef>
              <a:spcAft>
                <a:spcPts val="0"/>
              </a:spcAft>
              <a:buClr>
                <a:schemeClr val="dk1"/>
              </a:buClr>
              <a:buSzPts val="1100"/>
              <a:buChar char="○"/>
            </a:pPr>
            <a:r>
              <a:rPr lang="en" sz="1200">
                <a:solidFill>
                  <a:schemeClr val="dk1"/>
                </a:solidFill>
              </a:rPr>
              <a:t>Nostalgic</a:t>
            </a:r>
            <a:endParaRPr sz="1200">
              <a:solidFill>
                <a:schemeClr val="dk1"/>
              </a:solidFill>
            </a:endParaRPr>
          </a:p>
          <a:p>
            <a:pPr indent="-298450" lvl="1" marL="914400" rtl="0" algn="l">
              <a:lnSpc>
                <a:spcPct val="115000"/>
              </a:lnSpc>
              <a:spcBef>
                <a:spcPts val="0"/>
              </a:spcBef>
              <a:spcAft>
                <a:spcPts val="0"/>
              </a:spcAft>
              <a:buClr>
                <a:schemeClr val="dk1"/>
              </a:buClr>
              <a:buSzPts val="1100"/>
              <a:buChar char="○"/>
            </a:pPr>
            <a:r>
              <a:rPr lang="en" sz="1200">
                <a:solidFill>
                  <a:schemeClr val="dk1"/>
                </a:solidFill>
              </a:rPr>
              <a:t>Want something quick, easy, and not messy</a:t>
            </a:r>
            <a:endParaRPr sz="1200">
              <a:solidFill>
                <a:schemeClr val="dk1"/>
              </a:solidFill>
            </a:endParaRPr>
          </a:p>
          <a:p>
            <a:pPr indent="-298450" lvl="1" marL="914400" rtl="0" algn="l">
              <a:lnSpc>
                <a:spcPct val="115000"/>
              </a:lnSpc>
              <a:spcBef>
                <a:spcPts val="0"/>
              </a:spcBef>
              <a:spcAft>
                <a:spcPts val="0"/>
              </a:spcAft>
              <a:buClr>
                <a:schemeClr val="dk1"/>
              </a:buClr>
              <a:buSzPts val="1100"/>
              <a:buChar char="○"/>
            </a:pPr>
            <a:r>
              <a:rPr lang="en" sz="1200">
                <a:solidFill>
                  <a:schemeClr val="dk1"/>
                </a:solidFill>
              </a:rPr>
              <a:t>“On the go”</a:t>
            </a:r>
            <a:endParaRPr sz="1200">
              <a:solidFill>
                <a:schemeClr val="dk1"/>
              </a:solidFill>
            </a:endParaRPr>
          </a:p>
          <a:p>
            <a:pPr indent="-298450" lvl="1" marL="914400" rtl="0" algn="l">
              <a:lnSpc>
                <a:spcPct val="115000"/>
              </a:lnSpc>
              <a:spcBef>
                <a:spcPts val="0"/>
              </a:spcBef>
              <a:spcAft>
                <a:spcPts val="0"/>
              </a:spcAft>
              <a:buClr>
                <a:schemeClr val="dk1"/>
              </a:buClr>
              <a:buSzPts val="1100"/>
              <a:buChar char="○"/>
            </a:pPr>
            <a:r>
              <a:rPr lang="en" sz="1200">
                <a:solidFill>
                  <a:schemeClr val="dk1"/>
                </a:solidFill>
              </a:rPr>
              <a:t>They exercise regularly </a:t>
            </a:r>
            <a:endParaRPr sz="1200">
              <a:solidFill>
                <a:schemeClr val="dk1"/>
              </a:solidFill>
            </a:endParaRPr>
          </a:p>
          <a:p>
            <a:pPr indent="-298450" lvl="1" marL="914400" rtl="0" algn="l">
              <a:lnSpc>
                <a:spcPct val="115000"/>
              </a:lnSpc>
              <a:spcBef>
                <a:spcPts val="0"/>
              </a:spcBef>
              <a:spcAft>
                <a:spcPts val="0"/>
              </a:spcAft>
              <a:buClr>
                <a:schemeClr val="dk1"/>
              </a:buClr>
              <a:buSzPts val="1100"/>
              <a:buChar char="○"/>
            </a:pPr>
            <a:r>
              <a:rPr lang="en" sz="1200">
                <a:solidFill>
                  <a:schemeClr val="dk1"/>
                </a:solidFill>
              </a:rPr>
              <a:t>80% of 28-34 eat fast food</a:t>
            </a:r>
            <a:endParaRPr sz="1200">
              <a:solidFill>
                <a:schemeClr val="dk1"/>
              </a:solidFill>
            </a:endParaRPr>
          </a:p>
          <a:p>
            <a:pPr indent="-298450" lvl="1" marL="914400" rtl="0" algn="l">
              <a:lnSpc>
                <a:spcPct val="115000"/>
              </a:lnSpc>
              <a:spcBef>
                <a:spcPts val="0"/>
              </a:spcBef>
              <a:spcAft>
                <a:spcPts val="0"/>
              </a:spcAft>
              <a:buClr>
                <a:schemeClr val="dk1"/>
              </a:buClr>
              <a:buSzPts val="1100"/>
              <a:buChar char="○"/>
            </a:pPr>
            <a:r>
              <a:rPr lang="en" sz="1200">
                <a:solidFill>
                  <a:schemeClr val="dk1"/>
                </a:solidFill>
              </a:rPr>
              <a:t>72% Eat Hot Dogs</a:t>
            </a:r>
            <a:endParaRPr sz="1200">
              <a:solidFill>
                <a:schemeClr val="dk1"/>
              </a:solidFill>
            </a:endParaRPr>
          </a:p>
          <a:p>
            <a:pPr indent="-298450" lvl="1" marL="914400" rtl="0" algn="l">
              <a:lnSpc>
                <a:spcPct val="115000"/>
              </a:lnSpc>
              <a:spcBef>
                <a:spcPts val="0"/>
              </a:spcBef>
              <a:spcAft>
                <a:spcPts val="0"/>
              </a:spcAft>
              <a:buClr>
                <a:schemeClr val="dk1"/>
              </a:buClr>
              <a:buSzPts val="1100"/>
              <a:buChar char="○"/>
            </a:pPr>
            <a:r>
              <a:rPr lang="en" sz="1200">
                <a:solidFill>
                  <a:schemeClr val="dk1"/>
                </a:solidFill>
              </a:rPr>
              <a:t>Likely to Brand Switch</a:t>
            </a:r>
            <a:endParaRPr sz="1200">
              <a:solidFill>
                <a:schemeClr val="dk1"/>
              </a:solidFill>
            </a:endParaRPr>
          </a:p>
          <a:p>
            <a:pPr indent="-298450" lvl="1" marL="914400" rtl="0" algn="l">
              <a:lnSpc>
                <a:spcPct val="115000"/>
              </a:lnSpc>
              <a:spcBef>
                <a:spcPts val="0"/>
              </a:spcBef>
              <a:spcAft>
                <a:spcPts val="0"/>
              </a:spcAft>
              <a:buClr>
                <a:schemeClr val="dk1"/>
              </a:buClr>
              <a:buSzPts val="1100"/>
              <a:buChar char="○"/>
            </a:pPr>
            <a:r>
              <a:rPr b="1" lang="en" sz="1200">
                <a:solidFill>
                  <a:schemeClr val="dk1"/>
                </a:solidFill>
              </a:rPr>
              <a:t>Open to adventure and try new things</a:t>
            </a:r>
            <a:endParaRPr b="1" sz="1200">
              <a:solidFill>
                <a:schemeClr val="dk1"/>
              </a:solidFill>
            </a:endParaRPr>
          </a:p>
          <a:p>
            <a:pPr indent="-298450" lvl="1" marL="914400" rtl="0" algn="l">
              <a:lnSpc>
                <a:spcPct val="115000"/>
              </a:lnSpc>
              <a:spcBef>
                <a:spcPts val="0"/>
              </a:spcBef>
              <a:spcAft>
                <a:spcPts val="0"/>
              </a:spcAft>
              <a:buClr>
                <a:schemeClr val="dk1"/>
              </a:buClr>
              <a:buSzPts val="1100"/>
              <a:buChar char="○"/>
            </a:pPr>
            <a:r>
              <a:rPr lang="en">
                <a:solidFill>
                  <a:schemeClr val="dk1"/>
                </a:solidFill>
              </a:rPr>
              <a:t>Wienerschnitzel</a:t>
            </a:r>
            <a:endParaRPr>
              <a:solidFill>
                <a:schemeClr val="dk1"/>
              </a:solidFill>
            </a:endParaRPr>
          </a:p>
          <a:p>
            <a:pPr indent="-298450" lvl="1" marL="914400" rtl="0" algn="l">
              <a:lnSpc>
                <a:spcPct val="115000"/>
              </a:lnSpc>
              <a:spcBef>
                <a:spcPts val="0"/>
              </a:spcBef>
              <a:spcAft>
                <a:spcPts val="0"/>
              </a:spcAft>
              <a:buClr>
                <a:schemeClr val="dk1"/>
              </a:buClr>
              <a:buSzPts val="1100"/>
              <a:buChar char="○"/>
            </a:pPr>
            <a:r>
              <a:rPr lang="en">
                <a:solidFill>
                  <a:schemeClr val="dk1"/>
                </a:solidFill>
              </a:rPr>
              <a:t>Pattern=everyone knows hot dogs, but people forget them</a:t>
            </a:r>
            <a:endParaRPr>
              <a:solidFill>
                <a:schemeClr val="dk1"/>
              </a:solidFill>
            </a:endParaRPr>
          </a:p>
          <a:p>
            <a:pPr indent="-298450" lvl="2" marL="1371600" rtl="0" algn="l">
              <a:lnSpc>
                <a:spcPct val="115000"/>
              </a:lnSpc>
              <a:spcBef>
                <a:spcPts val="0"/>
              </a:spcBef>
              <a:spcAft>
                <a:spcPts val="0"/>
              </a:spcAft>
              <a:buClr>
                <a:schemeClr val="dk1"/>
              </a:buClr>
              <a:buSzPts val="1100"/>
              <a:buChar char="■"/>
            </a:pPr>
            <a:r>
              <a:rPr lang="en">
                <a:solidFill>
                  <a:schemeClr val="dk1"/>
                </a:solidFill>
              </a:rPr>
              <a:t>Target=eat fast food and like hot dogs</a:t>
            </a:r>
            <a:endParaRPr>
              <a:solidFill>
                <a:schemeClr val="dk1"/>
              </a:solidFill>
            </a:endParaRPr>
          </a:p>
          <a:p>
            <a:pPr indent="-298450" lvl="2" marL="1371600" rtl="0" algn="l">
              <a:lnSpc>
                <a:spcPct val="115000"/>
              </a:lnSpc>
              <a:spcBef>
                <a:spcPts val="0"/>
              </a:spcBef>
              <a:spcAft>
                <a:spcPts val="0"/>
              </a:spcAft>
              <a:buClr>
                <a:schemeClr val="dk1"/>
              </a:buClr>
              <a:buSzPts val="1100"/>
              <a:buChar char="■"/>
            </a:pPr>
            <a:r>
              <a:rPr lang="en">
                <a:solidFill>
                  <a:schemeClr val="dk1"/>
                </a:solidFill>
              </a:rPr>
              <a:t>People are active who eat fast food </a:t>
            </a:r>
            <a:endParaRPr>
              <a:solidFill>
                <a:schemeClr val="dk1"/>
              </a:solidFill>
            </a:endParaRPr>
          </a:p>
          <a:p>
            <a:pPr indent="-298450" lvl="2" marL="1371600" rtl="0" algn="l">
              <a:lnSpc>
                <a:spcPct val="115000"/>
              </a:lnSpc>
              <a:spcBef>
                <a:spcPts val="0"/>
              </a:spcBef>
              <a:spcAft>
                <a:spcPts val="0"/>
              </a:spcAft>
              <a:buClr>
                <a:schemeClr val="dk1"/>
              </a:buClr>
              <a:buSzPts val="1100"/>
              <a:buChar char="■"/>
            </a:pPr>
            <a:r>
              <a:rPr lang="en">
                <a:solidFill>
                  <a:schemeClr val="dk1"/>
                </a:solidFill>
              </a:rPr>
              <a:t>Men 28-34 particularly eat fast food a lot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7" name="Shape 67"/>
        <p:cNvGrpSpPr/>
        <p:nvPr/>
      </p:nvGrpSpPr>
      <p:grpSpPr>
        <a:xfrm>
          <a:off x="0" y="0"/>
          <a:ext cx="0" cy="0"/>
          <a:chOff x="0" y="0"/>
          <a:chExt cx="0" cy="0"/>
        </a:xfrm>
      </p:grpSpPr>
      <p:sp>
        <p:nvSpPr>
          <p:cNvPr id="68" name="Google Shape;68;g52481923d4_7_5:notes"/>
          <p:cNvSpPr/>
          <p:nvPr>
            <p:ph idx="2" type="sldImg"/>
          </p:nvPr>
        </p:nvSpPr>
        <p:spPr>
          <a:xfrm>
            <a:off x="2057704" y="685800"/>
            <a:ext cx="27432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52481923d4_7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5" name="Shape 75"/>
        <p:cNvGrpSpPr/>
        <p:nvPr/>
      </p:nvGrpSpPr>
      <p:grpSpPr>
        <a:xfrm>
          <a:off x="0" y="0"/>
          <a:ext cx="0" cy="0"/>
          <a:chOff x="0" y="0"/>
          <a:chExt cx="0" cy="0"/>
        </a:xfrm>
      </p:grpSpPr>
      <p:sp>
        <p:nvSpPr>
          <p:cNvPr id="76" name="Google Shape;76;g525809a03e_0_0:notes"/>
          <p:cNvSpPr/>
          <p:nvPr>
            <p:ph idx="2" type="sldImg"/>
          </p:nvPr>
        </p:nvSpPr>
        <p:spPr>
          <a:xfrm>
            <a:off x="2057704" y="685800"/>
            <a:ext cx="27432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525809a03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3" name="Shape 83"/>
        <p:cNvGrpSpPr/>
        <p:nvPr/>
      </p:nvGrpSpPr>
      <p:grpSpPr>
        <a:xfrm>
          <a:off x="0" y="0"/>
          <a:ext cx="0" cy="0"/>
          <a:chOff x="0" y="0"/>
          <a:chExt cx="0" cy="0"/>
        </a:xfrm>
      </p:grpSpPr>
      <p:sp>
        <p:nvSpPr>
          <p:cNvPr id="84" name="Google Shape;84;g52481923d4_2_0:notes"/>
          <p:cNvSpPr/>
          <p:nvPr>
            <p:ph idx="2" type="sldImg"/>
          </p:nvPr>
        </p:nvSpPr>
        <p:spPr>
          <a:xfrm>
            <a:off x="2057704" y="685800"/>
            <a:ext cx="27432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52481923d4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9" name="Shape 89"/>
        <p:cNvGrpSpPr/>
        <p:nvPr/>
      </p:nvGrpSpPr>
      <p:grpSpPr>
        <a:xfrm>
          <a:off x="0" y="0"/>
          <a:ext cx="0" cy="0"/>
          <a:chOff x="0" y="0"/>
          <a:chExt cx="0" cy="0"/>
        </a:xfrm>
      </p:grpSpPr>
      <p:sp>
        <p:nvSpPr>
          <p:cNvPr id="90" name="Google Shape;90;g52145ee76b_0_0:notes"/>
          <p:cNvSpPr/>
          <p:nvPr>
            <p:ph idx="2" type="sldImg"/>
          </p:nvPr>
        </p:nvSpPr>
        <p:spPr>
          <a:xfrm>
            <a:off x="2057704" y="685800"/>
            <a:ext cx="27432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52145ee76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49367" y="1323689"/>
            <a:ext cx="6816600" cy="36492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49360" y="5038444"/>
            <a:ext cx="6816600" cy="1409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6777966" y="8290163"/>
            <a:ext cx="438900" cy="699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49360" y="1966444"/>
            <a:ext cx="6816600" cy="34908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49360" y="5603956"/>
            <a:ext cx="6816600" cy="23124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6777966" y="8290163"/>
            <a:ext cx="438900" cy="699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6777966" y="8290163"/>
            <a:ext cx="438900" cy="699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49360" y="3823733"/>
            <a:ext cx="6816600" cy="14964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6777966" y="8290163"/>
            <a:ext cx="438900" cy="699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49360" y="791156"/>
            <a:ext cx="6816600" cy="10182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49360" y="2048844"/>
            <a:ext cx="6816600" cy="60735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6777966" y="8290163"/>
            <a:ext cx="438900" cy="699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49360" y="791156"/>
            <a:ext cx="6816600" cy="10182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49360" y="2048844"/>
            <a:ext cx="3199800" cy="60735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3865920" y="2048844"/>
            <a:ext cx="3199800" cy="60735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6777966" y="8290163"/>
            <a:ext cx="438900" cy="699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49360" y="791156"/>
            <a:ext cx="6816600" cy="10182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6777966" y="8290163"/>
            <a:ext cx="438900" cy="699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49360" y="987733"/>
            <a:ext cx="2246400" cy="13434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49360" y="2470400"/>
            <a:ext cx="2246400" cy="56523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6777966" y="8290163"/>
            <a:ext cx="438900" cy="699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392200" y="800267"/>
            <a:ext cx="5094300" cy="72726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6777966" y="8290163"/>
            <a:ext cx="438900" cy="699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657600" y="-222"/>
            <a:ext cx="3657600" cy="9144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2400" y="2192311"/>
            <a:ext cx="3236100" cy="26352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2400" y="4983244"/>
            <a:ext cx="3236100" cy="21957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3951600" y="1287244"/>
            <a:ext cx="3069600" cy="6569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6777966" y="8290163"/>
            <a:ext cx="438900" cy="699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49360" y="7521022"/>
            <a:ext cx="4799100" cy="1075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6777966" y="8290163"/>
            <a:ext cx="438900" cy="699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49360" y="791156"/>
            <a:ext cx="6816600" cy="10182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49360" y="2048844"/>
            <a:ext cx="6816600" cy="60735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6777966" y="8290163"/>
            <a:ext cx="438900" cy="699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comments" Target="../comments/commen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nvSpPr>
        <p:spPr>
          <a:xfrm>
            <a:off x="0" y="0"/>
            <a:ext cx="7315200" cy="91440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None/>
            </a:pPr>
            <a:r>
              <a:rPr lang="en" sz="1200">
                <a:solidFill>
                  <a:schemeClr val="dk1"/>
                </a:solidFill>
              </a:rPr>
              <a:t>The challenge as originally issued by Wienerschnitzel was to “change consumer perception about a product everyone is familiar with--the hot dog. […] with Wienerschnitzel leading the charge.” The research laid out on the following pages keeps in mind at all times that this is not just another marketing campaign for Wienerschnitzel, but a national effort to elevate the perception of the hot dog. </a:t>
            </a:r>
            <a:endParaRPr sz="1200">
              <a:solidFill>
                <a:schemeClr val="dk1"/>
              </a:solidFill>
            </a:endParaRPr>
          </a:p>
          <a:p>
            <a:pPr indent="0" lvl="0" marL="0" marR="0" rtl="0" algn="l">
              <a:lnSpc>
                <a:spcPct val="115000"/>
              </a:lnSpc>
              <a:spcBef>
                <a:spcPts val="0"/>
              </a:spcBef>
              <a:spcAft>
                <a:spcPts val="0"/>
              </a:spcAft>
              <a:buNone/>
            </a:pPr>
            <a:r>
              <a:t/>
            </a:r>
            <a:endParaRPr sz="1200">
              <a:solidFill>
                <a:schemeClr val="dk1"/>
              </a:solidFill>
            </a:endParaRPr>
          </a:p>
          <a:p>
            <a:pPr indent="0" lvl="0" marL="0" marR="0" rtl="0" algn="l">
              <a:lnSpc>
                <a:spcPct val="115000"/>
              </a:lnSpc>
              <a:spcBef>
                <a:spcPts val="0"/>
              </a:spcBef>
              <a:spcAft>
                <a:spcPts val="0"/>
              </a:spcAft>
              <a:buNone/>
            </a:pPr>
            <a:r>
              <a:rPr lang="en" sz="1200">
                <a:solidFill>
                  <a:schemeClr val="dk1"/>
                </a:solidFill>
              </a:rPr>
              <a:t>However, while previous campaigns with similar goals (such as those championing eggs and avocados) focused on trying to change public misconceptions about their respective health benefits, our research led us to a different understanding on what it means to “elevate” perception. </a:t>
            </a:r>
            <a:r>
              <a:rPr b="1" lang="en" sz="1200">
                <a:solidFill>
                  <a:schemeClr val="dk1"/>
                </a:solidFill>
              </a:rPr>
              <a:t>We believe that elevating the perception of the hot dog does not mean trying to convert people who will never think the hot dog is a healthy option, but getting consumers who already eat hot dogs to consider it over their usual fast food go-to as an everyday opportunity, not just at ballgames and cookouts. </a:t>
            </a:r>
            <a:endParaRPr b="1" sz="1200">
              <a:solidFill>
                <a:schemeClr val="dk1"/>
              </a:solidFill>
            </a:endParaRPr>
          </a:p>
          <a:p>
            <a:pPr indent="0" lvl="0" marL="0" marR="0" rtl="0" algn="l">
              <a:lnSpc>
                <a:spcPct val="115000"/>
              </a:lnSpc>
              <a:spcBef>
                <a:spcPts val="0"/>
              </a:spcBef>
              <a:spcAft>
                <a:spcPts val="0"/>
              </a:spcAft>
              <a:buNone/>
            </a:pPr>
            <a:r>
              <a:t/>
            </a:r>
            <a:endParaRPr sz="1200">
              <a:solidFill>
                <a:schemeClr val="dk1"/>
              </a:solidFill>
            </a:endParaRPr>
          </a:p>
          <a:p>
            <a:pPr indent="0" lvl="0" marL="0" marR="0" rtl="0" algn="l">
              <a:lnSpc>
                <a:spcPct val="115000"/>
              </a:lnSpc>
              <a:spcBef>
                <a:spcPts val="0"/>
              </a:spcBef>
              <a:spcAft>
                <a:spcPts val="0"/>
              </a:spcAft>
              <a:buNone/>
            </a:pPr>
            <a:r>
              <a:t/>
            </a:r>
            <a:endParaRPr sz="1200">
              <a:solidFill>
                <a:schemeClr val="dk1"/>
              </a:solidFill>
            </a:endParaRPr>
          </a:p>
          <a:p>
            <a:pPr indent="0" lvl="0" marL="0" marR="0" rtl="0" algn="l">
              <a:lnSpc>
                <a:spcPct val="115000"/>
              </a:lnSpc>
              <a:spcBef>
                <a:spcPts val="0"/>
              </a:spcBef>
              <a:spcAft>
                <a:spcPts val="0"/>
              </a:spcAft>
              <a:buNone/>
            </a:pPr>
            <a:r>
              <a:t/>
            </a:r>
            <a:endParaRPr sz="1200">
              <a:solidFill>
                <a:schemeClr val="dk1"/>
              </a:solidFill>
            </a:endParaRPr>
          </a:p>
          <a:p>
            <a:pPr indent="0" lvl="0" marL="0" marR="0" rtl="0" algn="l">
              <a:lnSpc>
                <a:spcPct val="115000"/>
              </a:lnSpc>
              <a:spcBef>
                <a:spcPts val="0"/>
              </a:spcBef>
              <a:spcAft>
                <a:spcPts val="0"/>
              </a:spcAft>
              <a:buNone/>
            </a:pPr>
            <a:r>
              <a:t/>
            </a:r>
            <a:endParaRPr sz="1200">
              <a:solidFill>
                <a:schemeClr val="dk1"/>
              </a:solidFill>
            </a:endParaRPr>
          </a:p>
          <a:p>
            <a:pPr indent="0" lvl="0" marL="0" marR="0" rtl="0" algn="l">
              <a:lnSpc>
                <a:spcPct val="115000"/>
              </a:lnSpc>
              <a:spcBef>
                <a:spcPts val="0"/>
              </a:spcBef>
              <a:spcAft>
                <a:spcPts val="0"/>
              </a:spcAft>
              <a:buNone/>
            </a:pPr>
            <a:r>
              <a:t/>
            </a:r>
            <a:endParaRPr sz="1200">
              <a:solidFill>
                <a:schemeClr val="dk1"/>
              </a:solidFill>
            </a:endParaRPr>
          </a:p>
          <a:p>
            <a:pPr indent="0" lvl="0" marL="0" marR="0" rtl="0" algn="l">
              <a:lnSpc>
                <a:spcPct val="115000"/>
              </a:lnSpc>
              <a:spcBef>
                <a:spcPts val="0"/>
              </a:spcBef>
              <a:spcAft>
                <a:spcPts val="0"/>
              </a:spcAft>
              <a:buNone/>
            </a:pPr>
            <a:r>
              <a:t/>
            </a:r>
            <a:endParaRPr sz="1200">
              <a:solidFill>
                <a:schemeClr val="dk1"/>
              </a:solidFill>
            </a:endParaRPr>
          </a:p>
          <a:p>
            <a:pPr indent="0" lvl="0" marL="0" marR="0" rtl="0" algn="l">
              <a:lnSpc>
                <a:spcPct val="115000"/>
              </a:lnSpc>
              <a:spcBef>
                <a:spcPts val="0"/>
              </a:spcBef>
              <a:spcAft>
                <a:spcPts val="0"/>
              </a:spcAft>
              <a:buNone/>
            </a:pPr>
            <a:r>
              <a:t/>
            </a:r>
            <a:endParaRPr sz="1200">
              <a:solidFill>
                <a:schemeClr val="dk1"/>
              </a:solidFill>
            </a:endParaRPr>
          </a:p>
          <a:p>
            <a:pPr indent="0" lvl="0" marL="0" marR="0" rtl="0" algn="l">
              <a:lnSpc>
                <a:spcPct val="115000"/>
              </a:lnSpc>
              <a:spcBef>
                <a:spcPts val="0"/>
              </a:spcBef>
              <a:spcAft>
                <a:spcPts val="0"/>
              </a:spcAft>
              <a:buNone/>
            </a:pPr>
            <a:r>
              <a:t/>
            </a:r>
            <a:endParaRPr sz="1200">
              <a:solidFill>
                <a:schemeClr val="dk1"/>
              </a:solidFill>
            </a:endParaRPr>
          </a:p>
          <a:p>
            <a:pPr indent="0" lvl="0" marL="0" marR="0" rtl="0" algn="l">
              <a:lnSpc>
                <a:spcPct val="115000"/>
              </a:lnSpc>
              <a:spcBef>
                <a:spcPts val="0"/>
              </a:spcBef>
              <a:spcAft>
                <a:spcPts val="0"/>
              </a:spcAft>
              <a:buNone/>
            </a:pPr>
            <a:r>
              <a:t/>
            </a:r>
            <a:endParaRPr sz="1200">
              <a:solidFill>
                <a:schemeClr val="dk1"/>
              </a:solidFill>
            </a:endParaRPr>
          </a:p>
          <a:p>
            <a:pPr indent="0" lvl="0" marL="0" marR="0" rtl="0" algn="l">
              <a:lnSpc>
                <a:spcPct val="115000"/>
              </a:lnSpc>
              <a:spcBef>
                <a:spcPts val="0"/>
              </a:spcBef>
              <a:spcAft>
                <a:spcPts val="0"/>
              </a:spcAft>
              <a:buNone/>
            </a:pPr>
            <a:r>
              <a:t/>
            </a:r>
            <a:endParaRPr sz="1200">
              <a:solidFill>
                <a:schemeClr val="dk1"/>
              </a:solidFill>
            </a:endParaRPr>
          </a:p>
          <a:p>
            <a:pPr indent="0" lvl="0" marL="0" marR="0" rtl="0" algn="l">
              <a:lnSpc>
                <a:spcPct val="115000"/>
              </a:lnSpc>
              <a:spcBef>
                <a:spcPts val="0"/>
              </a:spcBef>
              <a:spcAft>
                <a:spcPts val="0"/>
              </a:spcAft>
              <a:buNone/>
            </a:pPr>
            <a:r>
              <a:t/>
            </a:r>
            <a:endParaRPr sz="1200">
              <a:solidFill>
                <a:schemeClr val="dk1"/>
              </a:solidFill>
            </a:endParaRPr>
          </a:p>
          <a:p>
            <a:pPr indent="0" lvl="0" marL="0" marR="0" rtl="0" algn="l">
              <a:lnSpc>
                <a:spcPct val="115000"/>
              </a:lnSpc>
              <a:spcBef>
                <a:spcPts val="0"/>
              </a:spcBef>
              <a:spcAft>
                <a:spcPts val="0"/>
              </a:spcAft>
              <a:buNone/>
            </a:pPr>
            <a:r>
              <a:t/>
            </a:r>
            <a:endParaRPr sz="1200">
              <a:solidFill>
                <a:schemeClr val="dk1"/>
              </a:solidFill>
            </a:endParaRPr>
          </a:p>
          <a:p>
            <a:pPr indent="0" lvl="0" marL="0" marR="0" rtl="0" algn="l">
              <a:lnSpc>
                <a:spcPct val="115000"/>
              </a:lnSpc>
              <a:spcBef>
                <a:spcPts val="0"/>
              </a:spcBef>
              <a:spcAft>
                <a:spcPts val="0"/>
              </a:spcAft>
              <a:buNone/>
            </a:pPr>
            <a:r>
              <a:t/>
            </a:r>
            <a:endParaRPr sz="1200">
              <a:solidFill>
                <a:schemeClr val="dk1"/>
              </a:solidFill>
            </a:endParaRPr>
          </a:p>
          <a:p>
            <a:pPr indent="0" lvl="0" marL="0" marR="0" rtl="0" algn="l">
              <a:lnSpc>
                <a:spcPct val="115000"/>
              </a:lnSpc>
              <a:spcBef>
                <a:spcPts val="0"/>
              </a:spcBef>
              <a:spcAft>
                <a:spcPts val="0"/>
              </a:spcAft>
              <a:buNone/>
            </a:pPr>
            <a:r>
              <a:t/>
            </a:r>
            <a:endParaRPr sz="1200">
              <a:solidFill>
                <a:schemeClr val="dk1"/>
              </a:solidFill>
            </a:endParaRPr>
          </a:p>
          <a:p>
            <a:pPr indent="0" lvl="0" marL="0" marR="0" rtl="0" algn="l">
              <a:lnSpc>
                <a:spcPct val="115000"/>
              </a:lnSpc>
              <a:spcBef>
                <a:spcPts val="0"/>
              </a:spcBef>
              <a:spcAft>
                <a:spcPts val="0"/>
              </a:spcAft>
              <a:buNone/>
            </a:pPr>
            <a:r>
              <a:t/>
            </a:r>
            <a:endParaRPr sz="1200">
              <a:solidFill>
                <a:schemeClr val="dk1"/>
              </a:solidFill>
            </a:endParaRPr>
          </a:p>
          <a:p>
            <a:pPr indent="0" lvl="0" marL="0" marR="0" rtl="0" algn="l">
              <a:lnSpc>
                <a:spcPct val="115000"/>
              </a:lnSpc>
              <a:spcBef>
                <a:spcPts val="0"/>
              </a:spcBef>
              <a:spcAft>
                <a:spcPts val="0"/>
              </a:spcAft>
              <a:buNone/>
            </a:pPr>
            <a:r>
              <a:t/>
            </a:r>
            <a:endParaRPr sz="1200">
              <a:solidFill>
                <a:schemeClr val="dk1"/>
              </a:solidFill>
            </a:endParaRPr>
          </a:p>
          <a:p>
            <a:pPr indent="0" lvl="0" marL="0" marR="0" rtl="0" algn="l">
              <a:lnSpc>
                <a:spcPct val="115000"/>
              </a:lnSpc>
              <a:spcBef>
                <a:spcPts val="0"/>
              </a:spcBef>
              <a:spcAft>
                <a:spcPts val="0"/>
              </a:spcAft>
              <a:buNone/>
            </a:pPr>
            <a:r>
              <a:t/>
            </a:r>
            <a:endParaRPr sz="1200">
              <a:solidFill>
                <a:schemeClr val="dk1"/>
              </a:solidFill>
            </a:endParaRPr>
          </a:p>
          <a:p>
            <a:pPr indent="0" lvl="0" marL="0" marR="0" rtl="0" algn="l">
              <a:lnSpc>
                <a:spcPct val="115000"/>
              </a:lnSpc>
              <a:spcBef>
                <a:spcPts val="0"/>
              </a:spcBef>
              <a:spcAft>
                <a:spcPts val="0"/>
              </a:spcAft>
              <a:buNone/>
            </a:pPr>
            <a:r>
              <a:t/>
            </a:r>
            <a:endParaRPr sz="1200">
              <a:solidFill>
                <a:schemeClr val="dk1"/>
              </a:solidFill>
            </a:endParaRPr>
          </a:p>
          <a:p>
            <a:pPr indent="0" lvl="0" marL="0" marR="0" rtl="0" algn="l">
              <a:lnSpc>
                <a:spcPct val="115000"/>
              </a:lnSpc>
              <a:spcBef>
                <a:spcPts val="0"/>
              </a:spcBef>
              <a:spcAft>
                <a:spcPts val="0"/>
              </a:spcAft>
              <a:buNone/>
            </a:pPr>
            <a:r>
              <a:t/>
            </a:r>
            <a:endParaRPr sz="1200">
              <a:solidFill>
                <a:schemeClr val="dk1"/>
              </a:solidFill>
            </a:endParaRPr>
          </a:p>
          <a:p>
            <a:pPr indent="0" lvl="0" marL="0" marR="0" rtl="0" algn="l">
              <a:lnSpc>
                <a:spcPct val="115000"/>
              </a:lnSpc>
              <a:spcBef>
                <a:spcPts val="0"/>
              </a:spcBef>
              <a:spcAft>
                <a:spcPts val="0"/>
              </a:spcAft>
              <a:buNone/>
            </a:pPr>
            <a:r>
              <a:t/>
            </a:r>
            <a:endParaRPr sz="1200">
              <a:solidFill>
                <a:schemeClr val="dk1"/>
              </a:solidFill>
            </a:endParaRPr>
          </a:p>
          <a:p>
            <a:pPr indent="0" lvl="0" marL="0" marR="0" rtl="0" algn="l">
              <a:lnSpc>
                <a:spcPct val="115000"/>
              </a:lnSpc>
              <a:spcBef>
                <a:spcPts val="0"/>
              </a:spcBef>
              <a:spcAft>
                <a:spcPts val="0"/>
              </a:spcAft>
              <a:buNone/>
            </a:pPr>
            <a:r>
              <a:rPr lang="en" sz="1200">
                <a:solidFill>
                  <a:schemeClr val="dk1"/>
                </a:solidFill>
              </a:rPr>
              <a:t>The overall goal of our campaign is to elevate hot dogs into primary consideration sets among fast foods, so that they are top of mind and actively sought out rather than passively accepted in specific situations. Successfully reaching this most readily approachable target will then give the hot dog industry and Wienerschnitzel in particular a realistic base from which to expand among the rest of the nation. Once our target actively recalls the hot dog as a viable and delicious quick food option, they are likely to transition into hot dog advocates and will be a vital first step in elevating hot dog perceptions among all psychographics.</a:t>
            </a:r>
            <a:endParaRPr sz="1200">
              <a:solidFill>
                <a:schemeClr val="dk1"/>
              </a:solidFill>
            </a:endParaRPr>
          </a:p>
          <a:p>
            <a:pPr indent="0" lvl="0" marL="0" marR="0" rtl="0" algn="l">
              <a:lnSpc>
                <a:spcPct val="115000"/>
              </a:lnSpc>
              <a:spcBef>
                <a:spcPts val="0"/>
              </a:spcBef>
              <a:spcAft>
                <a:spcPts val="0"/>
              </a:spcAft>
              <a:buNone/>
            </a:pPr>
            <a:r>
              <a:t/>
            </a:r>
            <a:endParaRPr sz="1200">
              <a:solidFill>
                <a:schemeClr val="dk1"/>
              </a:solidFill>
            </a:endParaRPr>
          </a:p>
          <a:p>
            <a:pPr indent="0" lvl="0" marL="0" marR="0" rtl="0" algn="l">
              <a:lnSpc>
                <a:spcPct val="115000"/>
              </a:lnSpc>
              <a:spcBef>
                <a:spcPts val="0"/>
              </a:spcBef>
              <a:spcAft>
                <a:spcPts val="0"/>
              </a:spcAft>
              <a:buNone/>
            </a:pPr>
            <a:r>
              <a:rPr lang="en" sz="1200">
                <a:solidFill>
                  <a:schemeClr val="dk1"/>
                </a:solidFill>
              </a:rPr>
              <a:t>We will explore our exact target market in greater depth later, but they closely follow the psychographics of the Trendmaker target outlined in the case study. </a:t>
            </a:r>
            <a:r>
              <a:rPr b="1" lang="en" sz="1200">
                <a:solidFill>
                  <a:schemeClr val="dk1"/>
                </a:solidFill>
              </a:rPr>
              <a:t>Especially pertinent is the fact that they “reward themselves for working hard, and follow cravings.”</a:t>
            </a:r>
            <a:r>
              <a:rPr lang="en" sz="1200">
                <a:solidFill>
                  <a:schemeClr val="dk1"/>
                </a:solidFill>
              </a:rPr>
              <a:t> As we will see later, our definition of the Connectors do indeed aspire to the Trendmaker habit of “look[ing] out for what’s new and interesting.”</a:t>
            </a:r>
            <a:endParaRPr sz="1200">
              <a:solidFill>
                <a:schemeClr val="dk1"/>
              </a:solidFill>
            </a:endParaRPr>
          </a:p>
        </p:txBody>
      </p:sp>
      <p:pic>
        <p:nvPicPr>
          <p:cNvPr id="55" name="Google Shape;55;p13"/>
          <p:cNvPicPr preferRelativeResize="0"/>
          <p:nvPr/>
        </p:nvPicPr>
        <p:blipFill>
          <a:blip r:embed="rId3">
            <a:alphaModFix/>
          </a:blip>
          <a:stretch>
            <a:fillRect/>
          </a:stretch>
        </p:blipFill>
        <p:spPr>
          <a:xfrm>
            <a:off x="779970" y="2943564"/>
            <a:ext cx="5755275" cy="3256861"/>
          </a:xfrm>
          <a:prstGeom prst="rect">
            <a:avLst/>
          </a:prstGeom>
          <a:noFill/>
          <a:ln>
            <a:noFill/>
          </a:ln>
        </p:spPr>
      </p:pic>
      <p:sp>
        <p:nvSpPr>
          <p:cNvPr id="56" name="Google Shape;56;p13"/>
          <p:cNvSpPr txBox="1"/>
          <p:nvPr/>
        </p:nvSpPr>
        <p:spPr>
          <a:xfrm>
            <a:off x="6133175" y="2943575"/>
            <a:ext cx="250800" cy="485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1</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0" name="Shape 60"/>
        <p:cNvGrpSpPr/>
        <p:nvPr/>
      </p:nvGrpSpPr>
      <p:grpSpPr>
        <a:xfrm>
          <a:off x="0" y="0"/>
          <a:ext cx="0" cy="0"/>
          <a:chOff x="0" y="0"/>
          <a:chExt cx="0" cy="0"/>
        </a:xfrm>
      </p:grpSpPr>
      <p:sp>
        <p:nvSpPr>
          <p:cNvPr id="61" name="Google Shape;61;p14"/>
          <p:cNvSpPr txBox="1"/>
          <p:nvPr>
            <p:ph type="title"/>
          </p:nvPr>
        </p:nvSpPr>
        <p:spPr>
          <a:xfrm>
            <a:off x="177900" y="-2448"/>
            <a:ext cx="6816600" cy="58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Secondary </a:t>
            </a:r>
            <a:endParaRPr/>
          </a:p>
        </p:txBody>
      </p:sp>
      <p:sp>
        <p:nvSpPr>
          <p:cNvPr id="62" name="Google Shape;62;p14"/>
          <p:cNvSpPr txBox="1"/>
          <p:nvPr>
            <p:ph idx="1" type="body"/>
          </p:nvPr>
        </p:nvSpPr>
        <p:spPr>
          <a:xfrm>
            <a:off x="-573625" y="510250"/>
            <a:ext cx="8422200" cy="8405100"/>
          </a:xfrm>
          <a:prstGeom prst="rect">
            <a:avLst/>
          </a:prstGeom>
        </p:spPr>
        <p:txBody>
          <a:bodyPr anchorCtr="0" anchor="t" bIns="91425" lIns="91425" spcFirstLastPara="1" rIns="91425" wrap="square" tIns="91425">
            <a:noAutofit/>
          </a:bodyPr>
          <a:lstStyle/>
          <a:p>
            <a:pPr indent="-304800" lvl="1" marL="914400" rtl="0" algn="l">
              <a:spcBef>
                <a:spcPts val="0"/>
              </a:spcBef>
              <a:spcAft>
                <a:spcPts val="0"/>
              </a:spcAft>
              <a:buClr>
                <a:schemeClr val="dk1"/>
              </a:buClr>
              <a:buSzPts val="1200"/>
              <a:buChar char="○"/>
            </a:pPr>
            <a:r>
              <a:rPr b="1" lang="en" sz="1200" u="sng">
                <a:solidFill>
                  <a:schemeClr val="dk1"/>
                </a:solidFill>
              </a:rPr>
              <a:t>The Restaurant Decision-Making Process </a:t>
            </a:r>
            <a:endParaRPr sz="1200">
              <a:solidFill>
                <a:schemeClr val="dk1"/>
              </a:solidFill>
            </a:endParaRPr>
          </a:p>
          <a:p>
            <a:pPr indent="-298450" lvl="2" marL="1371600" rtl="0" algn="l">
              <a:spcBef>
                <a:spcPts val="0"/>
              </a:spcBef>
              <a:spcAft>
                <a:spcPts val="0"/>
              </a:spcAft>
              <a:buClr>
                <a:schemeClr val="dk1"/>
              </a:buClr>
              <a:buSzPts val="1100"/>
              <a:buChar char="■"/>
            </a:pPr>
            <a:r>
              <a:rPr lang="en" sz="1200">
                <a:solidFill>
                  <a:schemeClr val="dk1"/>
                </a:solidFill>
              </a:rPr>
              <a:t>Men</a:t>
            </a:r>
            <a:r>
              <a:rPr baseline="30000" lang="en" sz="1200">
                <a:solidFill>
                  <a:schemeClr val="dk1"/>
                </a:solidFill>
              </a:rPr>
              <a:t>2</a:t>
            </a:r>
            <a:r>
              <a:rPr lang="en" sz="1200">
                <a:solidFill>
                  <a:schemeClr val="dk1"/>
                </a:solidFill>
              </a:rPr>
              <a:t> </a:t>
            </a:r>
            <a:endParaRPr sz="1200">
              <a:solidFill>
                <a:schemeClr val="dk1"/>
              </a:solidFill>
            </a:endParaRPr>
          </a:p>
          <a:p>
            <a:pPr indent="-298450" lvl="3" marL="1828800" rtl="0" algn="l">
              <a:spcBef>
                <a:spcPts val="0"/>
              </a:spcBef>
              <a:spcAft>
                <a:spcPts val="0"/>
              </a:spcAft>
              <a:buClr>
                <a:schemeClr val="dk1"/>
              </a:buClr>
              <a:buSzPts val="1100"/>
              <a:buChar char="●"/>
            </a:pPr>
            <a:r>
              <a:rPr lang="en" sz="1100">
                <a:solidFill>
                  <a:schemeClr val="dk1"/>
                </a:solidFill>
              </a:rPr>
              <a:t>Spend more than women dining out in both LSR and FSR</a:t>
            </a:r>
            <a:endParaRPr sz="1100">
              <a:solidFill>
                <a:schemeClr val="dk1"/>
              </a:solidFill>
            </a:endParaRPr>
          </a:p>
          <a:p>
            <a:pPr indent="-298450" lvl="3" marL="1828800" rtl="0" algn="l">
              <a:spcBef>
                <a:spcPts val="0"/>
              </a:spcBef>
              <a:spcAft>
                <a:spcPts val="0"/>
              </a:spcAft>
              <a:buClr>
                <a:schemeClr val="dk1"/>
              </a:buClr>
              <a:buSzPts val="1100"/>
              <a:buChar char="●"/>
            </a:pPr>
            <a:r>
              <a:rPr lang="en" sz="1100">
                <a:solidFill>
                  <a:schemeClr val="dk1"/>
                </a:solidFill>
              </a:rPr>
              <a:t>More apt to visit each of the restaurant types</a:t>
            </a:r>
            <a:endParaRPr sz="1100">
              <a:solidFill>
                <a:schemeClr val="dk1"/>
              </a:solidFill>
            </a:endParaRPr>
          </a:p>
          <a:p>
            <a:pPr indent="-298450" lvl="3" marL="1828800" rtl="0" algn="l">
              <a:spcBef>
                <a:spcPts val="0"/>
              </a:spcBef>
              <a:spcAft>
                <a:spcPts val="0"/>
              </a:spcAft>
              <a:buClr>
                <a:schemeClr val="dk1"/>
              </a:buClr>
              <a:buSzPts val="1100"/>
              <a:buChar char="●"/>
            </a:pPr>
            <a:r>
              <a:rPr lang="en" sz="1100">
                <a:solidFill>
                  <a:schemeClr val="dk1"/>
                </a:solidFill>
              </a:rPr>
              <a:t>Tie into sports teams, events, or athletes</a:t>
            </a:r>
            <a:endParaRPr sz="1100">
              <a:solidFill>
                <a:schemeClr val="dk1"/>
              </a:solidFill>
            </a:endParaRPr>
          </a:p>
          <a:p>
            <a:pPr indent="-304800" lvl="1" marL="914400" rtl="0" algn="l">
              <a:spcBef>
                <a:spcPts val="0"/>
              </a:spcBef>
              <a:spcAft>
                <a:spcPts val="0"/>
              </a:spcAft>
              <a:buClr>
                <a:schemeClr val="dk1"/>
              </a:buClr>
              <a:buSzPts val="1200"/>
              <a:buChar char="○"/>
            </a:pPr>
            <a:r>
              <a:rPr b="1" lang="en" sz="1200">
                <a:solidFill>
                  <a:schemeClr val="dk1"/>
                </a:solidFill>
              </a:rPr>
              <a:t>Marketing to Millennails ***</a:t>
            </a:r>
            <a:endParaRPr sz="1200">
              <a:solidFill>
                <a:schemeClr val="dk1"/>
              </a:solidFill>
            </a:endParaRPr>
          </a:p>
          <a:p>
            <a:pPr indent="-298450" lvl="2" marL="1371600" rtl="0" algn="l">
              <a:spcBef>
                <a:spcPts val="0"/>
              </a:spcBef>
              <a:spcAft>
                <a:spcPts val="0"/>
              </a:spcAft>
              <a:buClr>
                <a:schemeClr val="dk1"/>
              </a:buClr>
              <a:buSzPts val="1100"/>
              <a:buChar char="■"/>
            </a:pPr>
            <a:r>
              <a:rPr lang="en" sz="1100">
                <a:solidFill>
                  <a:schemeClr val="dk1"/>
                </a:solidFill>
              </a:rPr>
              <a:t>Top priorities</a:t>
            </a:r>
            <a:r>
              <a:rPr baseline="30000" lang="en" sz="1100">
                <a:solidFill>
                  <a:schemeClr val="dk1"/>
                </a:solidFill>
              </a:rPr>
              <a:t>3</a:t>
            </a:r>
            <a:endParaRPr baseline="30000" sz="1100">
              <a:solidFill>
                <a:schemeClr val="dk1"/>
              </a:solidFill>
            </a:endParaRPr>
          </a:p>
          <a:p>
            <a:pPr indent="0" lvl="0" marL="0" rtl="0" algn="l">
              <a:spcBef>
                <a:spcPts val="0"/>
              </a:spcBef>
              <a:spcAft>
                <a:spcPts val="0"/>
              </a:spcAft>
              <a:buNone/>
            </a:pPr>
            <a:r>
              <a:t/>
            </a:r>
            <a:endParaRPr sz="1100">
              <a:solidFill>
                <a:schemeClr val="dk1"/>
              </a:solidFill>
            </a:endParaRPr>
          </a:p>
          <a:p>
            <a:pPr indent="0" lvl="0" marL="0" rtl="0" algn="l">
              <a:spcBef>
                <a:spcPts val="0"/>
              </a:spcBef>
              <a:spcAft>
                <a:spcPts val="0"/>
              </a:spcAft>
              <a:buNone/>
            </a:pPr>
            <a:r>
              <a:t/>
            </a:r>
            <a:endParaRPr sz="1100">
              <a:solidFill>
                <a:schemeClr val="dk1"/>
              </a:solidFill>
            </a:endParaRPr>
          </a:p>
          <a:p>
            <a:pPr indent="0" lvl="0" marL="0" rtl="0" algn="l">
              <a:spcBef>
                <a:spcPts val="0"/>
              </a:spcBef>
              <a:spcAft>
                <a:spcPts val="0"/>
              </a:spcAft>
              <a:buNone/>
            </a:pPr>
            <a:r>
              <a:t/>
            </a:r>
            <a:endParaRPr sz="1100">
              <a:solidFill>
                <a:schemeClr val="dk1"/>
              </a:solidFill>
            </a:endParaRPr>
          </a:p>
          <a:p>
            <a:pPr indent="0" lvl="0" marL="0" rtl="0" algn="l">
              <a:spcBef>
                <a:spcPts val="0"/>
              </a:spcBef>
              <a:spcAft>
                <a:spcPts val="0"/>
              </a:spcAft>
              <a:buNone/>
            </a:pPr>
            <a:r>
              <a:t/>
            </a:r>
            <a:endParaRPr sz="1100">
              <a:solidFill>
                <a:schemeClr val="dk1"/>
              </a:solidFill>
            </a:endParaRPr>
          </a:p>
          <a:p>
            <a:pPr indent="0" lvl="0" marL="0" rtl="0" algn="l">
              <a:spcBef>
                <a:spcPts val="0"/>
              </a:spcBef>
              <a:spcAft>
                <a:spcPts val="0"/>
              </a:spcAft>
              <a:buNone/>
            </a:pPr>
            <a:r>
              <a:t/>
            </a:r>
            <a:endParaRPr sz="1100">
              <a:solidFill>
                <a:schemeClr val="dk1"/>
              </a:solidFill>
            </a:endParaRPr>
          </a:p>
          <a:p>
            <a:pPr indent="0" lvl="0" marL="0" rtl="0" algn="l">
              <a:spcBef>
                <a:spcPts val="0"/>
              </a:spcBef>
              <a:spcAft>
                <a:spcPts val="0"/>
              </a:spcAft>
              <a:buNone/>
            </a:pPr>
            <a:r>
              <a:t/>
            </a:r>
            <a:endParaRPr sz="1100">
              <a:solidFill>
                <a:schemeClr val="dk1"/>
              </a:solidFill>
            </a:endParaRPr>
          </a:p>
          <a:p>
            <a:pPr indent="0" lvl="0" marL="0" rtl="0" algn="l">
              <a:spcBef>
                <a:spcPts val="0"/>
              </a:spcBef>
              <a:spcAft>
                <a:spcPts val="0"/>
              </a:spcAft>
              <a:buNone/>
            </a:pPr>
            <a:r>
              <a:t/>
            </a:r>
            <a:endParaRPr sz="1100">
              <a:solidFill>
                <a:schemeClr val="dk1"/>
              </a:solidFill>
            </a:endParaRPr>
          </a:p>
          <a:p>
            <a:pPr indent="0" lvl="0" marL="0" rtl="0" algn="l">
              <a:spcBef>
                <a:spcPts val="0"/>
              </a:spcBef>
              <a:spcAft>
                <a:spcPts val="0"/>
              </a:spcAft>
              <a:buNone/>
            </a:pPr>
            <a:r>
              <a:t/>
            </a:r>
            <a:endParaRPr sz="1100">
              <a:solidFill>
                <a:schemeClr val="dk1"/>
              </a:solidFill>
            </a:endParaRPr>
          </a:p>
          <a:p>
            <a:pPr indent="0" lvl="0" marL="0" rtl="0" algn="l">
              <a:spcBef>
                <a:spcPts val="0"/>
              </a:spcBef>
              <a:spcAft>
                <a:spcPts val="0"/>
              </a:spcAft>
              <a:buNone/>
            </a:pPr>
            <a:r>
              <a:t/>
            </a:r>
            <a:endParaRPr sz="1100">
              <a:solidFill>
                <a:schemeClr val="dk1"/>
              </a:solidFill>
            </a:endParaRPr>
          </a:p>
          <a:p>
            <a:pPr indent="0" lvl="0" marL="0" rtl="0" algn="l">
              <a:spcBef>
                <a:spcPts val="0"/>
              </a:spcBef>
              <a:spcAft>
                <a:spcPts val="0"/>
              </a:spcAft>
              <a:buNone/>
            </a:pPr>
            <a:r>
              <a:t/>
            </a:r>
            <a:endParaRPr sz="1100">
              <a:solidFill>
                <a:schemeClr val="dk1"/>
              </a:solidFill>
            </a:endParaRPr>
          </a:p>
          <a:p>
            <a:pPr indent="-298450" lvl="1" marL="914400" marR="0" rtl="0" algn="l">
              <a:lnSpc>
                <a:spcPct val="115000"/>
              </a:lnSpc>
              <a:spcBef>
                <a:spcPts val="0"/>
              </a:spcBef>
              <a:spcAft>
                <a:spcPts val="0"/>
              </a:spcAft>
              <a:buClr>
                <a:schemeClr val="dk1"/>
              </a:buClr>
              <a:buSzPts val="1100"/>
              <a:buFont typeface="Arial"/>
              <a:buChar char="○"/>
            </a:pPr>
            <a:r>
              <a:rPr b="1" lang="en" sz="1200">
                <a:solidFill>
                  <a:schemeClr val="dk1"/>
                </a:solidFill>
              </a:rPr>
              <a:t>Hot Dog and Sausages</a:t>
            </a:r>
            <a:r>
              <a:rPr lang="en" sz="1200">
                <a:solidFill>
                  <a:schemeClr val="dk1"/>
                </a:solidFill>
              </a:rPr>
              <a:t> </a:t>
            </a:r>
            <a:endParaRPr sz="1200">
              <a:solidFill>
                <a:schemeClr val="dk1"/>
              </a:solidFill>
            </a:endParaRPr>
          </a:p>
          <a:p>
            <a:pPr indent="-298450" lvl="2" marL="1371600" rtl="0" algn="l">
              <a:spcBef>
                <a:spcPts val="0"/>
              </a:spcBef>
              <a:spcAft>
                <a:spcPts val="0"/>
              </a:spcAft>
              <a:buClr>
                <a:schemeClr val="dk1"/>
              </a:buClr>
              <a:buSzPts val="1100"/>
              <a:buChar char="■"/>
            </a:pPr>
            <a:r>
              <a:rPr lang="en" sz="1100">
                <a:solidFill>
                  <a:schemeClr val="dk1"/>
                </a:solidFill>
              </a:rPr>
              <a:t>Opportunities</a:t>
            </a:r>
            <a:endParaRPr sz="1100">
              <a:solidFill>
                <a:schemeClr val="dk1"/>
              </a:solidFill>
            </a:endParaRPr>
          </a:p>
          <a:p>
            <a:pPr indent="-298450" lvl="3" marL="1828800" rtl="0" algn="l">
              <a:spcBef>
                <a:spcPts val="0"/>
              </a:spcBef>
              <a:spcAft>
                <a:spcPts val="0"/>
              </a:spcAft>
              <a:buClr>
                <a:schemeClr val="dk1"/>
              </a:buClr>
              <a:buSzPts val="1100"/>
              <a:buChar char="●"/>
            </a:pPr>
            <a:r>
              <a:rPr lang="en" sz="1100">
                <a:solidFill>
                  <a:schemeClr val="dk1"/>
                </a:solidFill>
              </a:rPr>
              <a:t>Consumer participation is still high at 73%</a:t>
            </a:r>
            <a:endParaRPr sz="1100">
              <a:solidFill>
                <a:schemeClr val="dk1"/>
              </a:solidFill>
            </a:endParaRPr>
          </a:p>
          <a:p>
            <a:pPr indent="-298450" lvl="3" marL="1828800" rtl="0" algn="l">
              <a:spcBef>
                <a:spcPts val="0"/>
              </a:spcBef>
              <a:spcAft>
                <a:spcPts val="0"/>
              </a:spcAft>
              <a:buClr>
                <a:schemeClr val="dk1"/>
              </a:buClr>
              <a:buSzPts val="1100"/>
              <a:buChar char="●"/>
            </a:pPr>
            <a:r>
              <a:rPr lang="en" sz="1100">
                <a:solidFill>
                  <a:schemeClr val="dk1"/>
                </a:solidFill>
              </a:rPr>
              <a:t>50% buy more than one type of hot dog/sausage→ like diversity</a:t>
            </a:r>
            <a:endParaRPr sz="1100">
              <a:solidFill>
                <a:schemeClr val="dk1"/>
              </a:solidFill>
            </a:endParaRPr>
          </a:p>
          <a:p>
            <a:pPr indent="0" lvl="0" marL="0" marR="0" rtl="0" algn="l">
              <a:lnSpc>
                <a:spcPct val="115000"/>
              </a:lnSpc>
              <a:spcBef>
                <a:spcPts val="0"/>
              </a:spcBef>
              <a:spcAft>
                <a:spcPts val="0"/>
              </a:spcAft>
              <a:buNone/>
            </a:pPr>
            <a:r>
              <a:t/>
            </a:r>
            <a:endParaRPr sz="1100">
              <a:solidFill>
                <a:schemeClr val="dk1"/>
              </a:solidFill>
            </a:endParaRPr>
          </a:p>
          <a:p>
            <a:pPr indent="0" lvl="0" marL="0" marR="0" rtl="0" algn="l">
              <a:lnSpc>
                <a:spcPct val="115000"/>
              </a:lnSpc>
              <a:spcBef>
                <a:spcPts val="0"/>
              </a:spcBef>
              <a:spcAft>
                <a:spcPts val="0"/>
              </a:spcAft>
              <a:buNone/>
            </a:pPr>
            <a:r>
              <a:t/>
            </a:r>
            <a:endParaRPr sz="1100">
              <a:solidFill>
                <a:schemeClr val="dk1"/>
              </a:solidFill>
            </a:endParaRPr>
          </a:p>
          <a:p>
            <a:pPr indent="0" lvl="0" marL="0" marR="0" rtl="0" algn="l">
              <a:lnSpc>
                <a:spcPct val="115000"/>
              </a:lnSpc>
              <a:spcBef>
                <a:spcPts val="0"/>
              </a:spcBef>
              <a:spcAft>
                <a:spcPts val="0"/>
              </a:spcAft>
              <a:buNone/>
            </a:pPr>
            <a:r>
              <a:t/>
            </a:r>
            <a:endParaRPr sz="1100">
              <a:solidFill>
                <a:schemeClr val="dk1"/>
              </a:solidFill>
            </a:endParaRPr>
          </a:p>
          <a:p>
            <a:pPr indent="0" lvl="0" marL="0" marR="0" rtl="0" algn="l">
              <a:lnSpc>
                <a:spcPct val="115000"/>
              </a:lnSpc>
              <a:spcBef>
                <a:spcPts val="0"/>
              </a:spcBef>
              <a:spcAft>
                <a:spcPts val="0"/>
              </a:spcAft>
              <a:buNone/>
            </a:pPr>
            <a:r>
              <a:t/>
            </a:r>
            <a:endParaRPr sz="1100">
              <a:solidFill>
                <a:schemeClr val="dk1"/>
              </a:solidFill>
            </a:endParaRPr>
          </a:p>
          <a:p>
            <a:pPr indent="0" lvl="0" marL="0" marR="0" rtl="0" algn="l">
              <a:lnSpc>
                <a:spcPct val="115000"/>
              </a:lnSpc>
              <a:spcBef>
                <a:spcPts val="0"/>
              </a:spcBef>
              <a:spcAft>
                <a:spcPts val="0"/>
              </a:spcAft>
              <a:buNone/>
            </a:pPr>
            <a:r>
              <a:t/>
            </a:r>
            <a:endParaRPr sz="1100">
              <a:solidFill>
                <a:schemeClr val="dk1"/>
              </a:solidFill>
            </a:endParaRPr>
          </a:p>
          <a:p>
            <a:pPr indent="0" lvl="0" marL="0" marR="0" rtl="0" algn="l">
              <a:lnSpc>
                <a:spcPct val="115000"/>
              </a:lnSpc>
              <a:spcBef>
                <a:spcPts val="0"/>
              </a:spcBef>
              <a:spcAft>
                <a:spcPts val="0"/>
              </a:spcAft>
              <a:buNone/>
            </a:pPr>
            <a:r>
              <a:t/>
            </a:r>
            <a:endParaRPr sz="1100">
              <a:solidFill>
                <a:schemeClr val="dk1"/>
              </a:solidFill>
            </a:endParaRPr>
          </a:p>
          <a:p>
            <a:pPr indent="0" lvl="0" marL="0" marR="0" rtl="0" algn="l">
              <a:lnSpc>
                <a:spcPct val="115000"/>
              </a:lnSpc>
              <a:spcBef>
                <a:spcPts val="0"/>
              </a:spcBef>
              <a:spcAft>
                <a:spcPts val="0"/>
              </a:spcAft>
              <a:buNone/>
            </a:pPr>
            <a:r>
              <a:t/>
            </a:r>
            <a:endParaRPr sz="1100">
              <a:solidFill>
                <a:schemeClr val="dk1"/>
              </a:solidFill>
            </a:endParaRPr>
          </a:p>
          <a:p>
            <a:pPr indent="0" lvl="0" marL="0" marR="0" rtl="0" algn="l">
              <a:lnSpc>
                <a:spcPct val="115000"/>
              </a:lnSpc>
              <a:spcBef>
                <a:spcPts val="0"/>
              </a:spcBef>
              <a:spcAft>
                <a:spcPts val="0"/>
              </a:spcAft>
              <a:buNone/>
            </a:pPr>
            <a:r>
              <a:t/>
            </a:r>
            <a:endParaRPr sz="1100">
              <a:solidFill>
                <a:schemeClr val="dk1"/>
              </a:solidFill>
            </a:endParaRPr>
          </a:p>
          <a:p>
            <a:pPr indent="0" lvl="0" marL="0" marR="0" rtl="0" algn="l">
              <a:lnSpc>
                <a:spcPct val="115000"/>
              </a:lnSpc>
              <a:spcBef>
                <a:spcPts val="0"/>
              </a:spcBef>
              <a:spcAft>
                <a:spcPts val="0"/>
              </a:spcAft>
              <a:buNone/>
            </a:pPr>
            <a:r>
              <a:t/>
            </a:r>
            <a:endParaRPr sz="1100">
              <a:solidFill>
                <a:schemeClr val="dk1"/>
              </a:solidFill>
            </a:endParaRPr>
          </a:p>
          <a:p>
            <a:pPr indent="0" lvl="0" marL="0" marR="0" rtl="0" algn="l">
              <a:lnSpc>
                <a:spcPct val="115000"/>
              </a:lnSpc>
              <a:spcBef>
                <a:spcPts val="0"/>
              </a:spcBef>
              <a:spcAft>
                <a:spcPts val="0"/>
              </a:spcAft>
              <a:buNone/>
            </a:pPr>
            <a:r>
              <a:t/>
            </a:r>
            <a:endParaRPr sz="1100">
              <a:solidFill>
                <a:schemeClr val="dk1"/>
              </a:solidFill>
            </a:endParaRPr>
          </a:p>
          <a:p>
            <a:pPr indent="0" lvl="0" marL="0" marR="0" rtl="0" algn="l">
              <a:lnSpc>
                <a:spcPct val="115000"/>
              </a:lnSpc>
              <a:spcBef>
                <a:spcPts val="0"/>
              </a:spcBef>
              <a:spcAft>
                <a:spcPts val="0"/>
              </a:spcAft>
              <a:buNone/>
            </a:pPr>
            <a:r>
              <a:t/>
            </a:r>
            <a:endParaRPr sz="1100">
              <a:solidFill>
                <a:schemeClr val="dk1"/>
              </a:solidFill>
            </a:endParaRPr>
          </a:p>
          <a:p>
            <a:pPr indent="-298450" lvl="2" marL="1371600" rtl="0" algn="l">
              <a:spcBef>
                <a:spcPts val="0"/>
              </a:spcBef>
              <a:spcAft>
                <a:spcPts val="0"/>
              </a:spcAft>
              <a:buClr>
                <a:schemeClr val="dk1"/>
              </a:buClr>
              <a:buSzPts val="1100"/>
              <a:buChar char="■"/>
            </a:pPr>
            <a:r>
              <a:rPr lang="en" sz="1100">
                <a:solidFill>
                  <a:schemeClr val="dk1"/>
                </a:solidFill>
              </a:rPr>
              <a:t>When do you eat hot dog/sausage?</a:t>
            </a:r>
            <a:r>
              <a:rPr baseline="30000" lang="en" sz="1100">
                <a:solidFill>
                  <a:schemeClr val="dk1"/>
                </a:solidFill>
              </a:rPr>
              <a:t>4</a:t>
            </a:r>
            <a:endParaRPr baseline="30000" sz="1100">
              <a:solidFill>
                <a:schemeClr val="dk1"/>
              </a:solidFill>
            </a:endParaRPr>
          </a:p>
          <a:p>
            <a:pPr indent="-298450" lvl="3" marL="1828800" rtl="0" algn="l">
              <a:spcBef>
                <a:spcPts val="0"/>
              </a:spcBef>
              <a:spcAft>
                <a:spcPts val="0"/>
              </a:spcAft>
              <a:buClr>
                <a:schemeClr val="dk1"/>
              </a:buClr>
              <a:buSzPts val="1100"/>
              <a:buChar char="●"/>
            </a:pPr>
            <a:r>
              <a:rPr lang="en" sz="1100">
                <a:solidFill>
                  <a:schemeClr val="dk1"/>
                </a:solidFill>
              </a:rPr>
              <a:t>Ease and adaptability leads to use across the day and over a variety of occasions</a:t>
            </a:r>
            <a:endParaRPr sz="1100">
              <a:solidFill>
                <a:schemeClr val="dk1"/>
              </a:solidFill>
            </a:endParaRPr>
          </a:p>
          <a:p>
            <a:pPr indent="-298450" lvl="3" marL="1828800" rtl="0" algn="l">
              <a:spcBef>
                <a:spcPts val="0"/>
              </a:spcBef>
              <a:spcAft>
                <a:spcPts val="0"/>
              </a:spcAft>
              <a:buClr>
                <a:schemeClr val="dk1"/>
              </a:buClr>
              <a:buSzPts val="1100"/>
              <a:buChar char="●"/>
            </a:pPr>
            <a:r>
              <a:rPr lang="en" sz="1100">
                <a:solidFill>
                  <a:schemeClr val="dk1"/>
                </a:solidFill>
              </a:rPr>
              <a:t>Diverse occasions, ease, and convenience</a:t>
            </a:r>
            <a:endParaRPr sz="1100">
              <a:solidFill>
                <a:schemeClr val="dk1"/>
              </a:solidFill>
            </a:endParaRPr>
          </a:p>
          <a:p>
            <a:pPr indent="0" lvl="0" marL="0" rtl="0" algn="l">
              <a:spcBef>
                <a:spcPts val="0"/>
              </a:spcBef>
              <a:spcAft>
                <a:spcPts val="0"/>
              </a:spcAft>
              <a:buNone/>
            </a:pPr>
            <a:r>
              <a:t/>
            </a:r>
            <a:endParaRPr sz="1100">
              <a:solidFill>
                <a:schemeClr val="dk1"/>
              </a:solidFill>
            </a:endParaRPr>
          </a:p>
          <a:p>
            <a:pPr indent="0" lvl="0" marL="0" rtl="0" algn="l">
              <a:spcBef>
                <a:spcPts val="0"/>
              </a:spcBef>
              <a:spcAft>
                <a:spcPts val="0"/>
              </a:spcAft>
              <a:buNone/>
            </a:pPr>
            <a:r>
              <a:t/>
            </a:r>
            <a:endParaRPr sz="1100">
              <a:solidFill>
                <a:schemeClr val="dk1"/>
              </a:solidFill>
            </a:endParaRPr>
          </a:p>
          <a:p>
            <a:pPr indent="0" lvl="0" marL="0" rtl="0" algn="l">
              <a:spcBef>
                <a:spcPts val="0"/>
              </a:spcBef>
              <a:spcAft>
                <a:spcPts val="0"/>
              </a:spcAft>
              <a:buNone/>
            </a:pPr>
            <a:r>
              <a:t/>
            </a:r>
            <a:endParaRPr sz="1100">
              <a:solidFill>
                <a:schemeClr val="dk1"/>
              </a:solidFill>
            </a:endParaRPr>
          </a:p>
          <a:p>
            <a:pPr indent="0" lvl="0" marL="0" rtl="0" algn="l">
              <a:spcBef>
                <a:spcPts val="0"/>
              </a:spcBef>
              <a:spcAft>
                <a:spcPts val="0"/>
              </a:spcAft>
              <a:buNone/>
            </a:pPr>
            <a:r>
              <a:t/>
            </a:r>
            <a:endParaRPr sz="1100">
              <a:solidFill>
                <a:schemeClr val="dk1"/>
              </a:solidFill>
            </a:endParaRPr>
          </a:p>
          <a:p>
            <a:pPr indent="0" lvl="0" marL="0" rtl="0" algn="l">
              <a:spcBef>
                <a:spcPts val="0"/>
              </a:spcBef>
              <a:spcAft>
                <a:spcPts val="0"/>
              </a:spcAft>
              <a:buNone/>
            </a:pPr>
            <a:r>
              <a:t/>
            </a:r>
            <a:endParaRPr sz="1100">
              <a:solidFill>
                <a:schemeClr val="dk1"/>
              </a:solidFill>
            </a:endParaRPr>
          </a:p>
          <a:p>
            <a:pPr indent="0" lvl="0" marL="0" rtl="0" algn="l">
              <a:spcBef>
                <a:spcPts val="0"/>
              </a:spcBef>
              <a:spcAft>
                <a:spcPts val="0"/>
              </a:spcAft>
              <a:buNone/>
            </a:pPr>
            <a:r>
              <a:t/>
            </a:r>
            <a:endParaRPr sz="1100">
              <a:solidFill>
                <a:schemeClr val="dk1"/>
              </a:solidFill>
            </a:endParaRPr>
          </a:p>
          <a:p>
            <a:pPr indent="0" lvl="0" marL="0" rtl="0" algn="l">
              <a:spcBef>
                <a:spcPts val="0"/>
              </a:spcBef>
              <a:spcAft>
                <a:spcPts val="0"/>
              </a:spcAft>
              <a:buNone/>
            </a:pPr>
            <a:r>
              <a:t/>
            </a:r>
            <a:endParaRPr sz="1100">
              <a:solidFill>
                <a:schemeClr val="dk1"/>
              </a:solidFill>
            </a:endParaRPr>
          </a:p>
          <a:p>
            <a:pPr indent="0" lvl="0" marL="0" rtl="0" algn="l">
              <a:spcBef>
                <a:spcPts val="0"/>
              </a:spcBef>
              <a:spcAft>
                <a:spcPts val="0"/>
              </a:spcAft>
              <a:buNone/>
            </a:pPr>
            <a:r>
              <a:t/>
            </a:r>
            <a:endParaRPr sz="1100">
              <a:solidFill>
                <a:schemeClr val="dk1"/>
              </a:solidFill>
            </a:endParaRPr>
          </a:p>
          <a:p>
            <a:pPr indent="0" lvl="0" marL="0" rtl="0" algn="l">
              <a:spcBef>
                <a:spcPts val="0"/>
              </a:spcBef>
              <a:spcAft>
                <a:spcPts val="0"/>
              </a:spcAft>
              <a:buNone/>
            </a:pPr>
            <a:r>
              <a:t/>
            </a:r>
            <a:endParaRPr sz="1100">
              <a:solidFill>
                <a:schemeClr val="dk1"/>
              </a:solidFill>
            </a:endParaRPr>
          </a:p>
          <a:p>
            <a:pPr indent="-298450" lvl="2" marL="1371600" rtl="0" algn="l">
              <a:spcBef>
                <a:spcPts val="0"/>
              </a:spcBef>
              <a:spcAft>
                <a:spcPts val="0"/>
              </a:spcAft>
              <a:buClr>
                <a:schemeClr val="dk1"/>
              </a:buClr>
              <a:buSzPts val="1100"/>
              <a:buChar char="■"/>
            </a:pPr>
            <a:r>
              <a:rPr lang="en" sz="1100">
                <a:solidFill>
                  <a:schemeClr val="dk1"/>
                </a:solidFill>
              </a:rPr>
              <a:t>The Consumer-</a:t>
            </a:r>
            <a:endParaRPr sz="1100">
              <a:solidFill>
                <a:schemeClr val="dk1"/>
              </a:solidFill>
            </a:endParaRPr>
          </a:p>
          <a:p>
            <a:pPr indent="-298450" lvl="3" marL="1828800" rtl="0" algn="l">
              <a:spcBef>
                <a:spcPts val="0"/>
              </a:spcBef>
              <a:spcAft>
                <a:spcPts val="0"/>
              </a:spcAft>
              <a:buClr>
                <a:schemeClr val="dk1"/>
              </a:buClr>
              <a:buSzPts val="1100"/>
              <a:buChar char="●"/>
            </a:pPr>
            <a:r>
              <a:rPr lang="en" sz="1100">
                <a:solidFill>
                  <a:schemeClr val="dk1"/>
                </a:solidFill>
              </a:rPr>
              <a:t>73% of consumers purchase hot dogs or sausages</a:t>
            </a:r>
            <a:endParaRPr sz="1100">
              <a:solidFill>
                <a:schemeClr val="dk1"/>
              </a:solidFill>
            </a:endParaRPr>
          </a:p>
          <a:p>
            <a:pPr indent="-298450" lvl="3" marL="1828800" rtl="0" algn="l">
              <a:spcBef>
                <a:spcPts val="0"/>
              </a:spcBef>
              <a:spcAft>
                <a:spcPts val="0"/>
              </a:spcAft>
              <a:buClr>
                <a:schemeClr val="dk1"/>
              </a:buClr>
              <a:buSzPts val="1100"/>
              <a:buChar char="●"/>
            </a:pPr>
            <a:r>
              <a:rPr lang="en" sz="1100">
                <a:solidFill>
                  <a:schemeClr val="dk1"/>
                </a:solidFill>
              </a:rPr>
              <a:t>Men are slightly more likely to buy hot dogs and sausages and are more likely to consumer across packaged red mead</a:t>
            </a:r>
            <a:endParaRPr sz="1100">
              <a:solidFill>
                <a:schemeClr val="dk1"/>
              </a:solidFill>
            </a:endParaRPr>
          </a:p>
          <a:p>
            <a:pPr indent="-298450" lvl="2" marL="1371600" rtl="0" algn="l">
              <a:spcBef>
                <a:spcPts val="0"/>
              </a:spcBef>
              <a:spcAft>
                <a:spcPts val="0"/>
              </a:spcAft>
              <a:buClr>
                <a:schemeClr val="dk1"/>
              </a:buClr>
              <a:buSzPts val="1100"/>
              <a:buChar char="■"/>
            </a:pPr>
            <a:r>
              <a:rPr b="1" lang="en" sz="1100">
                <a:solidFill>
                  <a:schemeClr val="dk1"/>
                </a:solidFill>
                <a:highlight>
                  <a:srgbClr val="EAD1DC"/>
                </a:highlight>
              </a:rPr>
              <a:t>Millennials are core hot dog and sausage buyers</a:t>
            </a:r>
            <a:endParaRPr b="1" sz="1100">
              <a:solidFill>
                <a:schemeClr val="dk1"/>
              </a:solidFill>
              <a:highlight>
                <a:srgbClr val="EAD1DC"/>
              </a:highlight>
            </a:endParaRPr>
          </a:p>
          <a:p>
            <a:pPr indent="-298450" lvl="3" marL="1828800" rtl="0" algn="l">
              <a:spcBef>
                <a:spcPts val="0"/>
              </a:spcBef>
              <a:spcAft>
                <a:spcPts val="0"/>
              </a:spcAft>
              <a:buClr>
                <a:schemeClr val="dk1"/>
              </a:buClr>
              <a:buSzPts val="1100"/>
              <a:buChar char="●"/>
            </a:pPr>
            <a:r>
              <a:rPr b="1" lang="en" sz="1100">
                <a:solidFill>
                  <a:schemeClr val="dk1"/>
                </a:solidFill>
              </a:rPr>
              <a:t>Value, convenience and versatility</a:t>
            </a:r>
            <a:endParaRPr sz="1100">
              <a:solidFill>
                <a:schemeClr val="dk1"/>
              </a:solidFill>
            </a:endParaRPr>
          </a:p>
          <a:p>
            <a:pPr indent="-298450" lvl="2" marL="1371600" rtl="0" algn="l">
              <a:spcBef>
                <a:spcPts val="0"/>
              </a:spcBef>
              <a:spcAft>
                <a:spcPts val="0"/>
              </a:spcAft>
              <a:buClr>
                <a:schemeClr val="dk1"/>
              </a:buClr>
              <a:buSzPts val="1100"/>
              <a:buChar char="■"/>
            </a:pPr>
            <a:r>
              <a:rPr lang="en" sz="1100">
                <a:solidFill>
                  <a:schemeClr val="dk1"/>
                </a:solidFill>
              </a:rPr>
              <a:t>Purchase drivers for men 25-34</a:t>
            </a:r>
            <a:endParaRPr sz="1100">
              <a:solidFill>
                <a:schemeClr val="dk1"/>
              </a:solidFill>
            </a:endParaRPr>
          </a:p>
          <a:p>
            <a:pPr indent="-298450" lvl="3" marL="1828800" rtl="0" algn="l">
              <a:spcBef>
                <a:spcPts val="0"/>
              </a:spcBef>
              <a:spcAft>
                <a:spcPts val="0"/>
              </a:spcAft>
              <a:buClr>
                <a:schemeClr val="dk1"/>
              </a:buClr>
              <a:buSzPts val="1100"/>
              <a:buChar char="●"/>
            </a:pPr>
            <a:r>
              <a:rPr b="1" lang="en" sz="1100">
                <a:solidFill>
                  <a:schemeClr val="dk1"/>
                </a:solidFill>
              </a:rPr>
              <a:t>58% purchase because like the taste</a:t>
            </a:r>
            <a:endParaRPr b="1" sz="1100">
              <a:solidFill>
                <a:schemeClr val="dk1"/>
              </a:solidFill>
            </a:endParaRPr>
          </a:p>
          <a:p>
            <a:pPr indent="-298450" lvl="3" marL="1828800" rtl="0" algn="l">
              <a:spcBef>
                <a:spcPts val="0"/>
              </a:spcBef>
              <a:spcAft>
                <a:spcPts val="0"/>
              </a:spcAft>
              <a:buClr>
                <a:schemeClr val="dk1"/>
              </a:buClr>
              <a:buSzPts val="1100"/>
              <a:buChar char="●"/>
            </a:pPr>
            <a:r>
              <a:rPr b="1" lang="en" sz="1100">
                <a:solidFill>
                  <a:schemeClr val="dk1"/>
                </a:solidFill>
              </a:rPr>
              <a:t>56% purchase because easy to prep</a:t>
            </a:r>
            <a:endParaRPr b="1" sz="1100">
              <a:solidFill>
                <a:schemeClr val="dk1"/>
              </a:solidFill>
            </a:endParaRPr>
          </a:p>
          <a:p>
            <a:pPr indent="-298450" lvl="1" marL="914400" rtl="0" algn="l">
              <a:spcBef>
                <a:spcPts val="0"/>
              </a:spcBef>
              <a:spcAft>
                <a:spcPts val="0"/>
              </a:spcAft>
              <a:buClr>
                <a:schemeClr val="dk1"/>
              </a:buClr>
              <a:buSzPts val="1100"/>
              <a:buChar char="○"/>
            </a:pPr>
            <a:r>
              <a:rPr b="1" lang="en" sz="1100">
                <a:solidFill>
                  <a:schemeClr val="dk1"/>
                </a:solidFill>
              </a:rPr>
              <a:t>We are narrowing down the target they gave us</a:t>
            </a:r>
            <a:endParaRPr b="1" sz="1100">
              <a:solidFill>
                <a:schemeClr val="dk1"/>
              </a:solidFill>
            </a:endParaRPr>
          </a:p>
          <a:p>
            <a:pPr indent="-298450" lvl="2" marL="1371600" rtl="0" algn="l">
              <a:spcBef>
                <a:spcPts val="0"/>
              </a:spcBef>
              <a:spcAft>
                <a:spcPts val="0"/>
              </a:spcAft>
              <a:buClr>
                <a:schemeClr val="dk1"/>
              </a:buClr>
              <a:buSzPts val="1100"/>
              <a:buChar char="■"/>
            </a:pPr>
            <a:r>
              <a:rPr lang="en" sz="1100">
                <a:solidFill>
                  <a:schemeClr val="dk1"/>
                </a:solidFill>
              </a:rPr>
              <a:t>80% of 28-34 eat fast food</a:t>
            </a:r>
            <a:endParaRPr sz="1100">
              <a:solidFill>
                <a:schemeClr val="dk1"/>
              </a:solidFill>
            </a:endParaRPr>
          </a:p>
          <a:p>
            <a:pPr indent="-298450" lvl="2" marL="1371600" rtl="0" algn="l">
              <a:spcBef>
                <a:spcPts val="0"/>
              </a:spcBef>
              <a:spcAft>
                <a:spcPts val="0"/>
              </a:spcAft>
              <a:buClr>
                <a:schemeClr val="dk1"/>
              </a:buClr>
              <a:buSzPts val="1100"/>
              <a:buChar char="■"/>
            </a:pPr>
            <a:r>
              <a:rPr lang="en" sz="1100">
                <a:solidFill>
                  <a:schemeClr val="dk1"/>
                </a:solidFill>
              </a:rPr>
              <a:t>72% Eat Hot Dogs</a:t>
            </a:r>
            <a:endParaRPr sz="1100">
              <a:solidFill>
                <a:schemeClr val="dk1"/>
              </a:solidFill>
            </a:endParaRPr>
          </a:p>
          <a:p>
            <a:pPr indent="-298450" lvl="2" marL="1371600" rtl="0" algn="l">
              <a:spcBef>
                <a:spcPts val="0"/>
              </a:spcBef>
              <a:spcAft>
                <a:spcPts val="0"/>
              </a:spcAft>
              <a:buClr>
                <a:schemeClr val="dk1"/>
              </a:buClr>
              <a:buSzPts val="1100"/>
              <a:buChar char="■"/>
            </a:pPr>
            <a:r>
              <a:rPr lang="en" sz="1100">
                <a:solidFill>
                  <a:schemeClr val="dk1"/>
                </a:solidFill>
              </a:rPr>
              <a:t>Likely to Brand Switch</a:t>
            </a:r>
            <a:endParaRPr sz="1100">
              <a:solidFill>
                <a:schemeClr val="dk1"/>
              </a:solidFill>
            </a:endParaRPr>
          </a:p>
          <a:p>
            <a:pPr indent="-298450" lvl="2" marL="1371600" rtl="0" algn="l">
              <a:spcBef>
                <a:spcPts val="0"/>
              </a:spcBef>
              <a:spcAft>
                <a:spcPts val="0"/>
              </a:spcAft>
              <a:buClr>
                <a:schemeClr val="dk1"/>
              </a:buClr>
              <a:buSzPts val="1100"/>
              <a:buChar char="■"/>
            </a:pPr>
            <a:r>
              <a:rPr b="1" lang="en" sz="1100">
                <a:solidFill>
                  <a:schemeClr val="dk1"/>
                </a:solidFill>
              </a:rPr>
              <a:t>Open to adventure and trying new things</a:t>
            </a:r>
            <a:endParaRPr sz="1100">
              <a:solidFill>
                <a:schemeClr val="dk1"/>
              </a:solidFill>
            </a:endParaRPr>
          </a:p>
          <a:p>
            <a:pPr indent="-298450" lvl="1" marL="914400" rtl="0" algn="l">
              <a:spcBef>
                <a:spcPts val="0"/>
              </a:spcBef>
              <a:spcAft>
                <a:spcPts val="0"/>
              </a:spcAft>
              <a:buClr>
                <a:schemeClr val="dk1"/>
              </a:buClr>
              <a:buSzPts val="1100"/>
              <a:buChar char="○"/>
            </a:pPr>
            <a:r>
              <a:rPr lang="en" sz="1100">
                <a:solidFill>
                  <a:schemeClr val="dk1"/>
                </a:solidFill>
              </a:rPr>
              <a:t>RESEARCH INSIGHT=everyone knows hot dogs, but people forget them</a:t>
            </a:r>
            <a:endParaRPr sz="1100">
              <a:solidFill>
                <a:schemeClr val="dk1"/>
              </a:solidFill>
            </a:endParaRPr>
          </a:p>
          <a:p>
            <a:pPr indent="0" lvl="0" marL="0" rtl="0" algn="l">
              <a:spcBef>
                <a:spcPts val="0"/>
              </a:spcBef>
              <a:spcAft>
                <a:spcPts val="0"/>
              </a:spcAft>
              <a:buNone/>
            </a:pPr>
            <a:r>
              <a:t/>
            </a:r>
            <a:endParaRPr sz="1100">
              <a:solidFill>
                <a:schemeClr val="dk1"/>
              </a:solidFill>
            </a:endParaRPr>
          </a:p>
        </p:txBody>
      </p:sp>
      <p:sp>
        <p:nvSpPr>
          <p:cNvPr id="63" name="Google Shape;63;p14"/>
          <p:cNvSpPr txBox="1"/>
          <p:nvPr/>
        </p:nvSpPr>
        <p:spPr>
          <a:xfrm>
            <a:off x="2103350" y="0"/>
            <a:ext cx="5211900" cy="684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100"/>
              <a:t>As we conducted secondary research, we started to see patterns emerging that helped us </a:t>
            </a:r>
            <a:r>
              <a:rPr lang="en" sz="1100"/>
              <a:t>identify</a:t>
            </a:r>
            <a:r>
              <a:rPr lang="en" sz="1100"/>
              <a:t> our target and craft our Big Idea.</a:t>
            </a:r>
            <a:endParaRPr sz="1100"/>
          </a:p>
        </p:txBody>
      </p:sp>
      <p:pic>
        <p:nvPicPr>
          <p:cNvPr id="64" name="Google Shape;64;p14" title="Chart"/>
          <p:cNvPicPr preferRelativeResize="0"/>
          <p:nvPr/>
        </p:nvPicPr>
        <p:blipFill>
          <a:blip r:embed="rId3">
            <a:alphaModFix/>
          </a:blip>
          <a:stretch>
            <a:fillRect/>
          </a:stretch>
        </p:blipFill>
        <p:spPr>
          <a:xfrm>
            <a:off x="758725" y="2112424"/>
            <a:ext cx="2353851" cy="1455476"/>
          </a:xfrm>
          <a:prstGeom prst="rect">
            <a:avLst/>
          </a:prstGeom>
          <a:noFill/>
          <a:ln>
            <a:noFill/>
          </a:ln>
        </p:spPr>
      </p:pic>
      <p:pic>
        <p:nvPicPr>
          <p:cNvPr id="65" name="Google Shape;65;p14" title="Chart"/>
          <p:cNvPicPr preferRelativeResize="0"/>
          <p:nvPr/>
        </p:nvPicPr>
        <p:blipFill>
          <a:blip r:embed="rId4">
            <a:alphaModFix/>
          </a:blip>
          <a:stretch>
            <a:fillRect/>
          </a:stretch>
        </p:blipFill>
        <p:spPr>
          <a:xfrm>
            <a:off x="396100" y="4724801"/>
            <a:ext cx="3079101" cy="1903926"/>
          </a:xfrm>
          <a:prstGeom prst="rect">
            <a:avLst/>
          </a:prstGeom>
          <a:noFill/>
          <a:ln>
            <a:noFill/>
          </a:ln>
        </p:spPr>
      </p:pic>
      <p:pic>
        <p:nvPicPr>
          <p:cNvPr id="66" name="Google Shape;66;p14" title="Chart"/>
          <p:cNvPicPr preferRelativeResize="0"/>
          <p:nvPr/>
        </p:nvPicPr>
        <p:blipFill>
          <a:blip r:embed="rId5">
            <a:alphaModFix/>
          </a:blip>
          <a:stretch>
            <a:fillRect/>
          </a:stretch>
        </p:blipFill>
        <p:spPr>
          <a:xfrm>
            <a:off x="1108675" y="7450993"/>
            <a:ext cx="2003901" cy="12390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0" name="Shape 70"/>
        <p:cNvGrpSpPr/>
        <p:nvPr/>
      </p:nvGrpSpPr>
      <p:grpSpPr>
        <a:xfrm>
          <a:off x="0" y="0"/>
          <a:ext cx="0" cy="0"/>
          <a:chOff x="0" y="0"/>
          <a:chExt cx="0" cy="0"/>
        </a:xfrm>
      </p:grpSpPr>
      <p:sp>
        <p:nvSpPr>
          <p:cNvPr id="71" name="Google Shape;71;p15"/>
          <p:cNvSpPr txBox="1"/>
          <p:nvPr>
            <p:ph type="title"/>
          </p:nvPr>
        </p:nvSpPr>
        <p:spPr>
          <a:xfrm>
            <a:off x="-126140" y="248731"/>
            <a:ext cx="6816600" cy="1018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Primary Research </a:t>
            </a:r>
            <a:endParaRPr/>
          </a:p>
        </p:txBody>
      </p:sp>
      <p:sp>
        <p:nvSpPr>
          <p:cNvPr id="72" name="Google Shape;72;p15"/>
          <p:cNvSpPr txBox="1"/>
          <p:nvPr>
            <p:ph idx="1" type="body"/>
          </p:nvPr>
        </p:nvSpPr>
        <p:spPr>
          <a:xfrm>
            <a:off x="0" y="1180150"/>
            <a:ext cx="7256400" cy="78561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Clr>
                <a:schemeClr val="dk1"/>
              </a:buClr>
              <a:buSzPts val="1100"/>
              <a:buChar char="●"/>
            </a:pPr>
            <a:r>
              <a:rPr b="1" lang="en" sz="1100">
                <a:solidFill>
                  <a:schemeClr val="dk1"/>
                </a:solidFill>
              </a:rPr>
              <a:t>Primary research  </a:t>
            </a:r>
            <a:endParaRPr b="1" sz="1100">
              <a:solidFill>
                <a:schemeClr val="dk1"/>
              </a:solidFill>
            </a:endParaRPr>
          </a:p>
          <a:p>
            <a:pPr indent="-298450" lvl="0" marL="914400" rtl="0" algn="l">
              <a:spcBef>
                <a:spcPts val="0"/>
              </a:spcBef>
              <a:spcAft>
                <a:spcPts val="0"/>
              </a:spcAft>
              <a:buClr>
                <a:schemeClr val="dk1"/>
              </a:buClr>
              <a:buSzPts val="1100"/>
              <a:buChar char="-"/>
            </a:pPr>
            <a:r>
              <a:rPr lang="en" sz="1100">
                <a:solidFill>
                  <a:schemeClr val="dk1"/>
                </a:solidFill>
              </a:rPr>
              <a:t>20 in-</a:t>
            </a:r>
            <a:r>
              <a:rPr lang="en" sz="1100">
                <a:solidFill>
                  <a:schemeClr val="dk1"/>
                </a:solidFill>
              </a:rPr>
              <a:t>depth</a:t>
            </a:r>
            <a:r>
              <a:rPr lang="en" sz="1100">
                <a:solidFill>
                  <a:schemeClr val="dk1"/>
                </a:solidFill>
              </a:rPr>
              <a:t> Interviews aged 28-34</a:t>
            </a:r>
            <a:endParaRPr sz="1100">
              <a:solidFill>
                <a:schemeClr val="dk1"/>
              </a:solidFill>
            </a:endParaRPr>
          </a:p>
          <a:p>
            <a:pPr indent="-298450" lvl="0" marL="914400" rtl="0" algn="l">
              <a:spcBef>
                <a:spcPts val="0"/>
              </a:spcBef>
              <a:spcAft>
                <a:spcPts val="0"/>
              </a:spcAft>
              <a:buClr>
                <a:schemeClr val="dk1"/>
              </a:buClr>
              <a:buSzPts val="1100"/>
              <a:buChar char="-"/>
            </a:pPr>
            <a:r>
              <a:rPr lang="en" sz="1100">
                <a:solidFill>
                  <a:schemeClr val="dk1"/>
                </a:solidFill>
              </a:rPr>
              <a:t># </a:t>
            </a:r>
            <a:r>
              <a:rPr lang="en" sz="1100">
                <a:solidFill>
                  <a:schemeClr val="dk1"/>
                </a:solidFill>
              </a:rPr>
              <a:t>respondents</a:t>
            </a:r>
            <a:r>
              <a:rPr lang="en" sz="1100">
                <a:solidFill>
                  <a:schemeClr val="dk1"/>
                </a:solidFill>
              </a:rPr>
              <a:t> on a survey: 378</a:t>
            </a:r>
            <a:endParaRPr sz="1100">
              <a:solidFill>
                <a:schemeClr val="dk1"/>
              </a:solidFill>
            </a:endParaRPr>
          </a:p>
          <a:p>
            <a:pPr indent="0" lvl="0" marL="0" rtl="0" algn="l">
              <a:spcBef>
                <a:spcPts val="0"/>
              </a:spcBef>
              <a:spcAft>
                <a:spcPts val="0"/>
              </a:spcAft>
              <a:buNone/>
            </a:pPr>
            <a:r>
              <a:t/>
            </a:r>
            <a:endParaRPr b="1" sz="1100">
              <a:solidFill>
                <a:schemeClr val="dk1"/>
              </a:solidFill>
            </a:endParaRPr>
          </a:p>
          <a:p>
            <a:pPr indent="0" lvl="0" marL="0" rtl="0" algn="l">
              <a:spcBef>
                <a:spcPts val="0"/>
              </a:spcBef>
              <a:spcAft>
                <a:spcPts val="0"/>
              </a:spcAft>
              <a:buNone/>
            </a:pPr>
            <a:r>
              <a:rPr b="1" lang="en" sz="1100">
                <a:solidFill>
                  <a:schemeClr val="dk1"/>
                </a:solidFill>
              </a:rPr>
              <a:t>We dove deeper into our secondary research and interviewed 20 people to get more in depth answers and make our target: Here are the patterns/ consumer insight we got: </a:t>
            </a:r>
            <a:endParaRPr b="1" sz="1100">
              <a:solidFill>
                <a:schemeClr val="dk1"/>
              </a:solidFill>
            </a:endParaRPr>
          </a:p>
          <a:p>
            <a:pPr indent="0" lvl="0" marL="0" rtl="0" algn="l">
              <a:spcBef>
                <a:spcPts val="0"/>
              </a:spcBef>
              <a:spcAft>
                <a:spcPts val="0"/>
              </a:spcAft>
              <a:buNone/>
            </a:pPr>
            <a:r>
              <a:t/>
            </a:r>
            <a:endParaRPr b="1" sz="1100">
              <a:solidFill>
                <a:schemeClr val="dk1"/>
              </a:solidFill>
            </a:endParaRPr>
          </a:p>
          <a:p>
            <a:pPr indent="0" lvl="0" marL="0" rtl="0" algn="l">
              <a:spcBef>
                <a:spcPts val="0"/>
              </a:spcBef>
              <a:spcAft>
                <a:spcPts val="0"/>
              </a:spcAft>
              <a:buNone/>
            </a:pPr>
            <a:r>
              <a:t/>
            </a:r>
            <a:endParaRPr b="1" sz="1100">
              <a:solidFill>
                <a:schemeClr val="dk1"/>
              </a:solidFill>
            </a:endParaRPr>
          </a:p>
          <a:p>
            <a:pPr indent="0" lvl="0" marL="1371600" rtl="0" algn="l">
              <a:spcBef>
                <a:spcPts val="0"/>
              </a:spcBef>
              <a:spcAft>
                <a:spcPts val="0"/>
              </a:spcAft>
              <a:buNone/>
            </a:pPr>
            <a:r>
              <a:rPr lang="en">
                <a:solidFill>
                  <a:schemeClr val="dk1"/>
                </a:solidFill>
              </a:rPr>
              <a:t>Interests: </a:t>
            </a:r>
            <a:r>
              <a:rPr lang="en" sz="1100">
                <a:solidFill>
                  <a:schemeClr val="dk1"/>
                </a:solidFill>
              </a:rPr>
              <a:t>They spend money on experiences, playing sports, reading, traveling</a:t>
            </a:r>
            <a:endParaRPr sz="1100">
              <a:solidFill>
                <a:schemeClr val="dk1"/>
              </a:solidFill>
            </a:endParaRPr>
          </a:p>
          <a:p>
            <a:pPr indent="-298450" lvl="2" marL="1371600" rtl="0" algn="l">
              <a:spcBef>
                <a:spcPts val="0"/>
              </a:spcBef>
              <a:spcAft>
                <a:spcPts val="0"/>
              </a:spcAft>
              <a:buClr>
                <a:schemeClr val="dk1"/>
              </a:buClr>
              <a:buSzPts val="1100"/>
              <a:buChar char="■"/>
            </a:pPr>
            <a:r>
              <a:rPr lang="en" sz="1100">
                <a:solidFill>
                  <a:schemeClr val="dk1"/>
                </a:solidFill>
              </a:rPr>
              <a:t>They are very active! “I lift weights 5x a week” “I love to go hiking and camping on the weekends” “I like to play sports with my friends” “I like to travel to new places with my disposable income”</a:t>
            </a:r>
            <a:endParaRPr sz="1100">
              <a:solidFill>
                <a:schemeClr val="dk1"/>
              </a:solidFill>
            </a:endParaRPr>
          </a:p>
          <a:p>
            <a:pPr indent="-298450" lvl="2" marL="1371600" rtl="0" algn="l">
              <a:spcBef>
                <a:spcPts val="0"/>
              </a:spcBef>
              <a:spcAft>
                <a:spcPts val="0"/>
              </a:spcAft>
              <a:buClr>
                <a:schemeClr val="dk1"/>
              </a:buClr>
              <a:buSzPts val="1100"/>
              <a:buChar char="■"/>
            </a:pPr>
            <a:r>
              <a:rPr lang="en" sz="1100">
                <a:solidFill>
                  <a:schemeClr val="dk1"/>
                </a:solidFill>
              </a:rPr>
              <a:t>They value and are motivated by: Family time, traveling, and moving up in career </a:t>
            </a:r>
            <a:endParaRPr b="1" sz="1100">
              <a:solidFill>
                <a:schemeClr val="dk1"/>
              </a:solidFill>
            </a:endParaRPr>
          </a:p>
          <a:p>
            <a:pPr indent="-298450" lvl="2" marL="1371600" rtl="0" algn="l">
              <a:spcBef>
                <a:spcPts val="0"/>
              </a:spcBef>
              <a:spcAft>
                <a:spcPts val="0"/>
              </a:spcAft>
              <a:buClr>
                <a:schemeClr val="dk1"/>
              </a:buClr>
              <a:buSzPts val="1100"/>
              <a:buChar char="■"/>
            </a:pPr>
            <a:r>
              <a:rPr lang="en" sz="1100">
                <a:solidFill>
                  <a:schemeClr val="dk1"/>
                </a:solidFill>
              </a:rPr>
              <a:t>Prefer to “feel like they are eating healthy”.</a:t>
            </a:r>
            <a:endParaRPr sz="1100">
              <a:solidFill>
                <a:schemeClr val="dk1"/>
              </a:solidFill>
            </a:endParaRPr>
          </a:p>
          <a:p>
            <a:pPr indent="0" lvl="0" marL="1371600" rtl="0" algn="l">
              <a:spcBef>
                <a:spcPts val="0"/>
              </a:spcBef>
              <a:spcAft>
                <a:spcPts val="0"/>
              </a:spcAft>
              <a:buNone/>
            </a:pPr>
            <a:r>
              <a:t/>
            </a:r>
            <a:endParaRPr sz="1100">
              <a:solidFill>
                <a:schemeClr val="dk1"/>
              </a:solidFill>
            </a:endParaRPr>
          </a:p>
          <a:p>
            <a:pPr indent="0" lvl="0" marL="1371600" rtl="0" algn="l">
              <a:spcBef>
                <a:spcPts val="0"/>
              </a:spcBef>
              <a:spcAft>
                <a:spcPts val="0"/>
              </a:spcAft>
              <a:buNone/>
            </a:pPr>
            <a:r>
              <a:rPr lang="en" sz="1400">
                <a:solidFill>
                  <a:schemeClr val="dk1"/>
                </a:solidFill>
              </a:rPr>
              <a:t>THOUGHTS ON MEAT:</a:t>
            </a:r>
            <a:endParaRPr sz="1400">
              <a:solidFill>
                <a:schemeClr val="dk1"/>
              </a:solidFill>
            </a:endParaRPr>
          </a:p>
          <a:p>
            <a:pPr indent="-298450" lvl="2" marL="1371600" rtl="0" algn="l">
              <a:spcBef>
                <a:spcPts val="0"/>
              </a:spcBef>
              <a:spcAft>
                <a:spcPts val="0"/>
              </a:spcAft>
              <a:buClr>
                <a:schemeClr val="dk1"/>
              </a:buClr>
              <a:buSzPts val="1100"/>
              <a:buChar char="■"/>
            </a:pPr>
            <a:r>
              <a:rPr b="1" lang="en" sz="1100">
                <a:solidFill>
                  <a:schemeClr val="dk1"/>
                </a:solidFill>
              </a:rPr>
              <a:t>Eat fast food 2x a week </a:t>
            </a:r>
            <a:endParaRPr b="1" sz="1100">
              <a:solidFill>
                <a:schemeClr val="dk1"/>
              </a:solidFill>
            </a:endParaRPr>
          </a:p>
          <a:p>
            <a:pPr indent="-298450" lvl="2" marL="1371600" rtl="0" algn="l">
              <a:spcBef>
                <a:spcPts val="0"/>
              </a:spcBef>
              <a:spcAft>
                <a:spcPts val="0"/>
              </a:spcAft>
              <a:buClr>
                <a:schemeClr val="dk1"/>
              </a:buClr>
              <a:buSzPts val="1100"/>
              <a:buChar char="■"/>
            </a:pPr>
            <a:r>
              <a:rPr b="1" lang="en" sz="1100">
                <a:solidFill>
                  <a:schemeClr val="dk1"/>
                </a:solidFill>
              </a:rPr>
              <a:t>Eat meat </a:t>
            </a:r>
            <a:r>
              <a:rPr b="1" lang="en" sz="1100">
                <a:solidFill>
                  <a:schemeClr val="dk1"/>
                </a:solidFill>
              </a:rPr>
              <a:t>1x a day </a:t>
            </a:r>
            <a:endParaRPr b="1" sz="1100">
              <a:solidFill>
                <a:schemeClr val="dk1"/>
              </a:solidFill>
            </a:endParaRPr>
          </a:p>
          <a:p>
            <a:pPr indent="-298450" lvl="2" marL="1371600" rtl="0" algn="l">
              <a:spcBef>
                <a:spcPts val="0"/>
              </a:spcBef>
              <a:spcAft>
                <a:spcPts val="0"/>
              </a:spcAft>
              <a:buClr>
                <a:schemeClr val="dk1"/>
              </a:buClr>
              <a:buSzPts val="1100"/>
              <a:buChar char="■"/>
            </a:pPr>
            <a:r>
              <a:rPr lang="en" sz="1100">
                <a:solidFill>
                  <a:schemeClr val="dk1"/>
                </a:solidFill>
              </a:rPr>
              <a:t>Majority did not care about what was in their meat</a:t>
            </a:r>
            <a:endParaRPr sz="1100">
              <a:solidFill>
                <a:schemeClr val="dk1"/>
              </a:solidFill>
            </a:endParaRPr>
          </a:p>
          <a:p>
            <a:pPr indent="-304800" lvl="3" marL="1828800" rtl="0" algn="l">
              <a:spcBef>
                <a:spcPts val="0"/>
              </a:spcBef>
              <a:spcAft>
                <a:spcPts val="0"/>
              </a:spcAft>
              <a:buClr>
                <a:schemeClr val="dk1"/>
              </a:buClr>
              <a:buSzPts val="1200"/>
              <a:buFont typeface="Proxima Nova"/>
              <a:buChar char="●"/>
            </a:pPr>
            <a:r>
              <a:rPr lang="en" sz="1100">
                <a:solidFill>
                  <a:schemeClr val="dk1"/>
                </a:solidFill>
              </a:rPr>
              <a:t>“I don’t think about it, I’ve heard it’s bad but I’ve never looked into it”</a:t>
            </a:r>
            <a:endParaRPr sz="1100">
              <a:solidFill>
                <a:schemeClr val="dk1"/>
              </a:solidFill>
            </a:endParaRPr>
          </a:p>
          <a:p>
            <a:pPr indent="-298450" lvl="3" marL="1828800" rtl="0" algn="l">
              <a:spcBef>
                <a:spcPts val="0"/>
              </a:spcBef>
              <a:spcAft>
                <a:spcPts val="0"/>
              </a:spcAft>
              <a:buClr>
                <a:schemeClr val="dk1"/>
              </a:buClr>
              <a:buSzPts val="1100"/>
              <a:buChar char="●"/>
            </a:pPr>
            <a:r>
              <a:rPr lang="en" sz="1100">
                <a:solidFill>
                  <a:schemeClr val="dk1"/>
                </a:solidFill>
              </a:rPr>
              <a:t>“As long as it tastes good I could care less”</a:t>
            </a:r>
            <a:endParaRPr sz="1100">
              <a:solidFill>
                <a:schemeClr val="dk1"/>
              </a:solidFill>
            </a:endParaRPr>
          </a:p>
          <a:p>
            <a:pPr indent="-342900" lvl="2" marL="1371600" rtl="0" algn="l">
              <a:spcBef>
                <a:spcPts val="0"/>
              </a:spcBef>
              <a:spcAft>
                <a:spcPts val="0"/>
              </a:spcAft>
              <a:buClr>
                <a:schemeClr val="dk1"/>
              </a:buClr>
              <a:buSzPts val="1800"/>
              <a:buFont typeface="Proxima Nova"/>
              <a:buChar char="■"/>
            </a:pPr>
            <a:r>
              <a:rPr lang="en" sz="1100">
                <a:solidFill>
                  <a:schemeClr val="dk1"/>
                </a:solidFill>
              </a:rPr>
              <a:t>They Love Hot Dogs</a:t>
            </a:r>
            <a:endParaRPr sz="1100">
              <a:solidFill>
                <a:schemeClr val="dk1"/>
              </a:solidFill>
            </a:endParaRPr>
          </a:p>
          <a:p>
            <a:pPr indent="-298450" lvl="0" marL="1828800" rtl="0" algn="l">
              <a:spcBef>
                <a:spcPts val="0"/>
              </a:spcBef>
              <a:spcAft>
                <a:spcPts val="0"/>
              </a:spcAft>
              <a:buClr>
                <a:schemeClr val="dk1"/>
              </a:buClr>
              <a:buSzPts val="1100"/>
              <a:buChar char="-"/>
            </a:pPr>
            <a:r>
              <a:rPr lang="en" sz="1100">
                <a:solidFill>
                  <a:schemeClr val="dk1"/>
                </a:solidFill>
              </a:rPr>
              <a:t>“I like hot dogs, but would not go out of my way for one.”</a:t>
            </a:r>
            <a:endParaRPr sz="1100">
              <a:solidFill>
                <a:schemeClr val="dk1"/>
              </a:solidFill>
            </a:endParaRPr>
          </a:p>
          <a:p>
            <a:pPr indent="-298450" lvl="0" marL="1828800" rtl="0" algn="l">
              <a:spcBef>
                <a:spcPts val="0"/>
              </a:spcBef>
              <a:spcAft>
                <a:spcPts val="0"/>
              </a:spcAft>
              <a:buClr>
                <a:schemeClr val="dk1"/>
              </a:buClr>
              <a:buSzPts val="1100"/>
              <a:buChar char="-"/>
            </a:pPr>
            <a:r>
              <a:rPr lang="en" sz="1100">
                <a:solidFill>
                  <a:schemeClr val="dk1"/>
                </a:solidFill>
              </a:rPr>
              <a:t>“It tastes like a hot dog?”</a:t>
            </a:r>
            <a:endParaRPr sz="1100">
              <a:solidFill>
                <a:schemeClr val="dk1"/>
              </a:solidFill>
            </a:endParaRPr>
          </a:p>
          <a:p>
            <a:pPr indent="-298450" lvl="0" marL="1828800" rtl="0" algn="l">
              <a:spcBef>
                <a:spcPts val="0"/>
              </a:spcBef>
              <a:spcAft>
                <a:spcPts val="0"/>
              </a:spcAft>
              <a:buClr>
                <a:schemeClr val="dk1"/>
              </a:buClr>
              <a:buSzPts val="1100"/>
              <a:buChar char="-"/>
            </a:pPr>
            <a:r>
              <a:rPr lang="en" sz="1100">
                <a:solidFill>
                  <a:schemeClr val="dk1"/>
                </a:solidFill>
              </a:rPr>
              <a:t>I LOVE hot hogs </a:t>
            </a:r>
            <a:endParaRPr sz="1100">
              <a:solidFill>
                <a:schemeClr val="dk1"/>
              </a:solidFill>
            </a:endParaRPr>
          </a:p>
          <a:p>
            <a:pPr indent="-298450" lvl="0" marL="1828800" rtl="0" algn="l">
              <a:spcBef>
                <a:spcPts val="0"/>
              </a:spcBef>
              <a:spcAft>
                <a:spcPts val="0"/>
              </a:spcAft>
              <a:buClr>
                <a:schemeClr val="dk1"/>
              </a:buClr>
              <a:buSzPts val="1100"/>
              <a:buChar char="-"/>
            </a:pPr>
            <a:r>
              <a:rPr lang="en" sz="1100">
                <a:solidFill>
                  <a:schemeClr val="dk1"/>
                </a:solidFill>
              </a:rPr>
              <a:t>I don’t feel guilty because I work out and have a healthy lifestyle </a:t>
            </a:r>
            <a:endParaRPr sz="1100">
              <a:solidFill>
                <a:schemeClr val="dk1"/>
              </a:solidFill>
            </a:endParaRPr>
          </a:p>
          <a:p>
            <a:pPr indent="-298450" lvl="0" marL="1828800" rtl="0" algn="l">
              <a:spcBef>
                <a:spcPts val="0"/>
              </a:spcBef>
              <a:spcAft>
                <a:spcPts val="0"/>
              </a:spcAft>
              <a:buClr>
                <a:schemeClr val="dk1"/>
              </a:buClr>
              <a:buSzPts val="1100"/>
              <a:buChar char="-"/>
            </a:pPr>
            <a:r>
              <a:rPr b="1" lang="en" sz="1100">
                <a:solidFill>
                  <a:schemeClr val="dk1"/>
                </a:solidFill>
              </a:rPr>
              <a:t>They remind me of…being in my baseball uniform and eating them after a game with my friends </a:t>
            </a:r>
            <a:endParaRPr b="1" sz="1100">
              <a:solidFill>
                <a:schemeClr val="dk1"/>
              </a:solidFill>
            </a:endParaRPr>
          </a:p>
          <a:p>
            <a:pPr indent="-298450" lvl="0" marL="457200" rtl="0" algn="l">
              <a:spcBef>
                <a:spcPts val="0"/>
              </a:spcBef>
              <a:spcAft>
                <a:spcPts val="0"/>
              </a:spcAft>
              <a:buClr>
                <a:schemeClr val="dk1"/>
              </a:buClr>
              <a:buSzPts val="1100"/>
              <a:buChar char="●"/>
            </a:pPr>
            <a:r>
              <a:rPr b="1" lang="en" sz="1100">
                <a:solidFill>
                  <a:schemeClr val="dk1"/>
                </a:solidFill>
              </a:rPr>
              <a:t>Cultural Insight:</a:t>
            </a:r>
            <a:endParaRPr b="1" sz="1100">
              <a:solidFill>
                <a:schemeClr val="dk1"/>
              </a:solidFill>
            </a:endParaRPr>
          </a:p>
          <a:p>
            <a:pPr indent="-298450" lvl="0" marL="457200" rtl="0" algn="l">
              <a:spcBef>
                <a:spcPts val="0"/>
              </a:spcBef>
              <a:spcAft>
                <a:spcPts val="0"/>
              </a:spcAft>
              <a:buClr>
                <a:schemeClr val="dk1"/>
              </a:buClr>
              <a:buSzPts val="1100"/>
              <a:buChar char="-"/>
            </a:pPr>
            <a:r>
              <a:rPr b="1" lang="en" sz="1100">
                <a:solidFill>
                  <a:schemeClr val="dk1"/>
                </a:solidFill>
              </a:rPr>
              <a:t>As a culture we have “heard” that processed meat is bad but that does not stop most people from eating it. If they are presented with the option to eat a hot dog, they will take it. </a:t>
            </a:r>
            <a:endParaRPr b="1" sz="1100">
              <a:solidFill>
                <a:schemeClr val="dk1"/>
              </a:solidFill>
            </a:endParaRPr>
          </a:p>
          <a:p>
            <a:pPr indent="-298450" lvl="0" marL="457200" rtl="0" algn="l">
              <a:spcBef>
                <a:spcPts val="0"/>
              </a:spcBef>
              <a:spcAft>
                <a:spcPts val="0"/>
              </a:spcAft>
              <a:buClr>
                <a:schemeClr val="dk1"/>
              </a:buClr>
              <a:buSzPts val="1100"/>
              <a:buChar char="-"/>
            </a:pPr>
            <a:r>
              <a:rPr b="1" lang="en" sz="1100">
                <a:solidFill>
                  <a:schemeClr val="dk1"/>
                </a:solidFill>
              </a:rPr>
              <a:t>We found that people don’t feel guilty about eating hot dogs</a:t>
            </a:r>
            <a:endParaRPr b="1" sz="1100">
              <a:solidFill>
                <a:schemeClr val="dk1"/>
              </a:solidFill>
            </a:endParaRPr>
          </a:p>
          <a:p>
            <a:pPr indent="0" lvl="0" marL="0" rtl="0" algn="l">
              <a:spcBef>
                <a:spcPts val="0"/>
              </a:spcBef>
              <a:spcAft>
                <a:spcPts val="0"/>
              </a:spcAft>
              <a:buNone/>
            </a:pPr>
            <a:r>
              <a:t/>
            </a:r>
            <a:endParaRPr b="1" sz="1100">
              <a:solidFill>
                <a:schemeClr val="dk1"/>
              </a:solidFill>
            </a:endParaRPr>
          </a:p>
          <a:p>
            <a:pPr indent="-298450" lvl="0" marL="457200" rtl="0" algn="l">
              <a:spcBef>
                <a:spcPts val="0"/>
              </a:spcBef>
              <a:spcAft>
                <a:spcPts val="0"/>
              </a:spcAft>
              <a:buClr>
                <a:schemeClr val="dk1"/>
              </a:buClr>
              <a:buSzPts val="1100"/>
              <a:buChar char="●"/>
            </a:pPr>
            <a:r>
              <a:rPr b="1" lang="en" sz="1100">
                <a:solidFill>
                  <a:schemeClr val="dk1"/>
                </a:solidFill>
              </a:rPr>
              <a:t>Future Insight </a:t>
            </a:r>
            <a:endParaRPr b="1" sz="1100">
              <a:solidFill>
                <a:schemeClr val="dk1"/>
              </a:solidFill>
            </a:endParaRPr>
          </a:p>
          <a:p>
            <a:pPr indent="-298450" lvl="0" marL="457200" rtl="0" algn="l">
              <a:spcBef>
                <a:spcPts val="0"/>
              </a:spcBef>
              <a:spcAft>
                <a:spcPts val="0"/>
              </a:spcAft>
              <a:buClr>
                <a:schemeClr val="dk1"/>
              </a:buClr>
              <a:buSzPts val="1100"/>
              <a:buChar char="-"/>
            </a:pPr>
            <a:r>
              <a:rPr b="1" lang="en" sz="1100">
                <a:solidFill>
                  <a:schemeClr val="dk1"/>
                </a:solidFill>
              </a:rPr>
              <a:t>The first step is to connect people who already crave hot dogs and don’t feel bad about processed meat </a:t>
            </a:r>
            <a:endParaRPr b="1" sz="1100">
              <a:solidFill>
                <a:schemeClr val="dk1"/>
              </a:solidFill>
            </a:endParaRPr>
          </a:p>
          <a:p>
            <a:pPr indent="-298450" lvl="0" marL="457200" rtl="0" algn="l">
              <a:spcBef>
                <a:spcPts val="0"/>
              </a:spcBef>
              <a:spcAft>
                <a:spcPts val="0"/>
              </a:spcAft>
              <a:buClr>
                <a:schemeClr val="dk1"/>
              </a:buClr>
              <a:buSzPts val="1100"/>
              <a:buChar char="-"/>
            </a:pPr>
            <a:r>
              <a:rPr b="1" lang="en" sz="1100">
                <a:solidFill>
                  <a:schemeClr val="dk1"/>
                </a:solidFill>
              </a:rPr>
              <a:t>They most likely target to get on board are trend setters, they follow their cravings and bring people with them</a:t>
            </a:r>
            <a:endParaRPr b="1" sz="1100">
              <a:solidFill>
                <a:schemeClr val="dk1"/>
              </a:solidFill>
            </a:endParaRPr>
          </a:p>
          <a:p>
            <a:pPr indent="0" lvl="0" marL="0" rtl="0" algn="l">
              <a:spcBef>
                <a:spcPts val="0"/>
              </a:spcBef>
              <a:spcAft>
                <a:spcPts val="0"/>
              </a:spcAft>
              <a:buClr>
                <a:schemeClr val="dk1"/>
              </a:buClr>
              <a:buSzPts val="1100"/>
              <a:buFont typeface="Arial"/>
              <a:buNone/>
            </a:pPr>
            <a:r>
              <a:t/>
            </a:r>
            <a:endParaRPr sz="1100">
              <a:solidFill>
                <a:schemeClr val="dk1"/>
              </a:solidFill>
            </a:endParaRPr>
          </a:p>
          <a:p>
            <a:pPr indent="0" lvl="0" marL="0" rtl="0" algn="l">
              <a:spcBef>
                <a:spcPts val="1600"/>
              </a:spcBef>
              <a:spcAft>
                <a:spcPts val="0"/>
              </a:spcAft>
              <a:buNone/>
            </a:pPr>
            <a:r>
              <a:t/>
            </a:r>
            <a:endParaRPr/>
          </a:p>
        </p:txBody>
      </p:sp>
      <p:sp>
        <p:nvSpPr>
          <p:cNvPr id="73" name="Google Shape;73;p15"/>
          <p:cNvSpPr txBox="1"/>
          <p:nvPr/>
        </p:nvSpPr>
        <p:spPr>
          <a:xfrm>
            <a:off x="3657625" y="0"/>
            <a:ext cx="3861000" cy="1942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100"/>
              <a:t>21,126,000 males in the US aged 25-35</a:t>
            </a:r>
            <a:endParaRPr sz="1100"/>
          </a:p>
          <a:p>
            <a:pPr indent="0" lvl="0" marL="0" rtl="0" algn="l">
              <a:lnSpc>
                <a:spcPct val="115000"/>
              </a:lnSpc>
              <a:spcBef>
                <a:spcPts val="0"/>
              </a:spcBef>
              <a:spcAft>
                <a:spcPts val="0"/>
              </a:spcAft>
              <a:buClr>
                <a:schemeClr val="dk1"/>
              </a:buClr>
              <a:buSzPts val="1100"/>
              <a:buFont typeface="Arial"/>
              <a:buNone/>
            </a:pPr>
            <a:r>
              <a:rPr lang="en" sz="1100"/>
              <a:t>52% are single</a:t>
            </a:r>
            <a:endParaRPr sz="1100"/>
          </a:p>
          <a:p>
            <a:pPr indent="0" lvl="0" marL="0" rtl="0" algn="l">
              <a:lnSpc>
                <a:spcPct val="115000"/>
              </a:lnSpc>
              <a:spcBef>
                <a:spcPts val="0"/>
              </a:spcBef>
              <a:spcAft>
                <a:spcPts val="0"/>
              </a:spcAft>
              <a:buClr>
                <a:schemeClr val="dk1"/>
              </a:buClr>
              <a:buSzPts val="1100"/>
              <a:buFont typeface="Arial"/>
              <a:buNone/>
            </a:pPr>
            <a:r>
              <a:t/>
            </a:r>
            <a:endParaRPr sz="1100"/>
          </a:p>
          <a:p>
            <a:pPr indent="0" lvl="0" marL="0" rtl="0" algn="l">
              <a:lnSpc>
                <a:spcPct val="115000"/>
              </a:lnSpc>
              <a:spcBef>
                <a:spcPts val="0"/>
              </a:spcBef>
              <a:spcAft>
                <a:spcPts val="0"/>
              </a:spcAft>
              <a:buClr>
                <a:schemeClr val="dk1"/>
              </a:buClr>
              <a:buSzPts val="1100"/>
              <a:buFont typeface="Arial"/>
              <a:buNone/>
            </a:pPr>
            <a:r>
              <a:rPr lang="en" sz="1100"/>
              <a:t>18.5% earn 100k-150k </a:t>
            </a:r>
            <a:endParaRPr sz="1100"/>
          </a:p>
          <a:p>
            <a:pPr indent="0" lvl="0" marL="0" rtl="0" algn="l">
              <a:lnSpc>
                <a:spcPct val="115000"/>
              </a:lnSpc>
              <a:spcBef>
                <a:spcPts val="0"/>
              </a:spcBef>
              <a:spcAft>
                <a:spcPts val="0"/>
              </a:spcAft>
              <a:buClr>
                <a:schemeClr val="dk1"/>
              </a:buClr>
              <a:buSzPts val="1100"/>
              <a:buFont typeface="Arial"/>
              <a:buNone/>
            </a:pPr>
            <a:r>
              <a:rPr lang="en" sz="1100"/>
              <a:t>8% earn 75K-99K</a:t>
            </a:r>
            <a:endParaRPr sz="1100"/>
          </a:p>
          <a:p>
            <a:pPr indent="0" lvl="0" marL="0" rtl="0" algn="l">
              <a:lnSpc>
                <a:spcPct val="115000"/>
              </a:lnSpc>
              <a:spcBef>
                <a:spcPts val="0"/>
              </a:spcBef>
              <a:spcAft>
                <a:spcPts val="0"/>
              </a:spcAft>
              <a:buClr>
                <a:schemeClr val="dk1"/>
              </a:buClr>
              <a:buSzPts val="1100"/>
              <a:buFont typeface="Arial"/>
              <a:buNone/>
            </a:pPr>
            <a:r>
              <a:rPr lang="en" sz="1100"/>
              <a:t>39% more likely than the average to earn 25-29K</a:t>
            </a:r>
            <a:endParaRPr sz="1100"/>
          </a:p>
        </p:txBody>
      </p:sp>
      <p:sp>
        <p:nvSpPr>
          <p:cNvPr id="74" name="Google Shape;74;p15"/>
          <p:cNvSpPr txBox="1"/>
          <p:nvPr/>
        </p:nvSpPr>
        <p:spPr>
          <a:xfrm>
            <a:off x="6459525" y="97875"/>
            <a:ext cx="231000" cy="150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6</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8" name="Shape 78"/>
        <p:cNvGrpSpPr/>
        <p:nvPr/>
      </p:nvGrpSpPr>
      <p:grpSpPr>
        <a:xfrm>
          <a:off x="0" y="0"/>
          <a:ext cx="0" cy="0"/>
          <a:chOff x="0" y="0"/>
          <a:chExt cx="0" cy="0"/>
        </a:xfrm>
      </p:grpSpPr>
      <p:sp>
        <p:nvSpPr>
          <p:cNvPr id="79" name="Google Shape;79;p16"/>
          <p:cNvSpPr txBox="1"/>
          <p:nvPr>
            <p:ph type="title"/>
          </p:nvPr>
        </p:nvSpPr>
        <p:spPr>
          <a:xfrm>
            <a:off x="229350" y="2379350"/>
            <a:ext cx="4761900" cy="802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t>Our Target: </a:t>
            </a:r>
            <a:endParaRPr sz="1400"/>
          </a:p>
          <a:p>
            <a:pPr indent="-298450" lvl="0" marL="457200" rtl="0" algn="l">
              <a:spcBef>
                <a:spcPts val="0"/>
              </a:spcBef>
              <a:spcAft>
                <a:spcPts val="0"/>
              </a:spcAft>
              <a:buSzPts val="1100"/>
              <a:buChar char="-"/>
            </a:pPr>
            <a:r>
              <a:rPr lang="en" sz="1100"/>
              <a:t>Millenial men ages 28-34</a:t>
            </a:r>
            <a:endParaRPr sz="1100"/>
          </a:p>
          <a:p>
            <a:pPr indent="-298450" lvl="0" marL="457200" rtl="0" algn="l">
              <a:spcBef>
                <a:spcPts val="0"/>
              </a:spcBef>
              <a:spcAft>
                <a:spcPts val="0"/>
              </a:spcAft>
              <a:buSzPts val="1100"/>
              <a:buChar char="-"/>
            </a:pPr>
            <a:r>
              <a:rPr lang="en" sz="1100"/>
              <a:t>Across income levels </a:t>
            </a:r>
            <a:endParaRPr sz="1100"/>
          </a:p>
          <a:p>
            <a:pPr indent="-298450" lvl="0" marL="457200" rtl="0" algn="l">
              <a:spcBef>
                <a:spcPts val="0"/>
              </a:spcBef>
              <a:spcAft>
                <a:spcPts val="0"/>
              </a:spcAft>
              <a:buSzPts val="1100"/>
              <a:buChar char="-"/>
            </a:pPr>
            <a:r>
              <a:rPr lang="en" sz="1100"/>
              <a:t>Living everywhere in the US</a:t>
            </a:r>
            <a:r>
              <a:rPr lang="en" sz="1100"/>
              <a:t>, centered in urban environments</a:t>
            </a:r>
            <a:r>
              <a:rPr baseline="30000" lang="en" sz="1100"/>
              <a:t>3</a:t>
            </a:r>
            <a:endParaRPr baseline="30000" sz="1100"/>
          </a:p>
          <a:p>
            <a:pPr indent="-317500" lvl="0" marL="457200" rtl="0" algn="l">
              <a:spcBef>
                <a:spcPts val="0"/>
              </a:spcBef>
              <a:spcAft>
                <a:spcPts val="0"/>
              </a:spcAft>
              <a:buSzPts val="1400"/>
              <a:buChar char="-"/>
            </a:pPr>
            <a:r>
              <a:t/>
            </a:r>
            <a:endParaRPr sz="1400"/>
          </a:p>
          <a:p>
            <a:pPr indent="0" lvl="0" marL="0" rtl="0" algn="l">
              <a:spcBef>
                <a:spcPts val="0"/>
              </a:spcBef>
              <a:spcAft>
                <a:spcPts val="0"/>
              </a:spcAft>
              <a:buNone/>
            </a:pPr>
            <a:r>
              <a:rPr lang="en" sz="1400"/>
              <a:t>Personality:</a:t>
            </a:r>
            <a:endParaRPr sz="1400"/>
          </a:p>
          <a:p>
            <a:pPr indent="-298450" lvl="0" marL="457200" rtl="0" algn="l">
              <a:spcBef>
                <a:spcPts val="0"/>
              </a:spcBef>
              <a:spcAft>
                <a:spcPts val="0"/>
              </a:spcAft>
              <a:buSzPts val="1100"/>
              <a:buChar char="-"/>
            </a:pPr>
            <a:r>
              <a:rPr lang="en" sz="1100"/>
              <a:t>Social - Happy Hours with friends and spending time with family</a:t>
            </a:r>
            <a:endParaRPr sz="1100"/>
          </a:p>
          <a:p>
            <a:pPr indent="-298450" lvl="0" marL="457200" rtl="0" algn="l">
              <a:spcBef>
                <a:spcPts val="0"/>
              </a:spcBef>
              <a:spcAft>
                <a:spcPts val="0"/>
              </a:spcAft>
              <a:buSzPts val="1100"/>
              <a:buChar char="-"/>
            </a:pPr>
            <a:r>
              <a:rPr lang="en" sz="1100"/>
              <a:t>Sports fan</a:t>
            </a:r>
            <a:endParaRPr sz="1100"/>
          </a:p>
          <a:p>
            <a:pPr indent="-298450" lvl="0" marL="457200" rtl="0" algn="l">
              <a:spcBef>
                <a:spcPts val="0"/>
              </a:spcBef>
              <a:spcAft>
                <a:spcPts val="0"/>
              </a:spcAft>
              <a:buSzPts val="1100"/>
              <a:buChar char="-"/>
            </a:pPr>
            <a:r>
              <a:rPr lang="en" sz="1100"/>
              <a:t>Staying connected:</a:t>
            </a:r>
            <a:endParaRPr sz="1100"/>
          </a:p>
          <a:p>
            <a:pPr indent="-298450" lvl="2" marL="1371600" rtl="0" algn="l">
              <a:lnSpc>
                <a:spcPct val="115000"/>
              </a:lnSpc>
              <a:spcBef>
                <a:spcPts val="0"/>
              </a:spcBef>
              <a:spcAft>
                <a:spcPts val="0"/>
              </a:spcAft>
              <a:buClr>
                <a:schemeClr val="dk1"/>
              </a:buClr>
              <a:buSzPts val="1100"/>
              <a:buChar char="■"/>
            </a:pPr>
            <a:r>
              <a:rPr lang="en" sz="1100"/>
              <a:t>Digitally (Apple News/BBC/online articles/podcasts)</a:t>
            </a:r>
            <a:endParaRPr sz="1100"/>
          </a:p>
          <a:p>
            <a:pPr indent="-298450" lvl="2" marL="1371600" rtl="0" algn="l">
              <a:lnSpc>
                <a:spcPct val="115000"/>
              </a:lnSpc>
              <a:spcBef>
                <a:spcPts val="0"/>
              </a:spcBef>
              <a:spcAft>
                <a:spcPts val="0"/>
              </a:spcAft>
              <a:buClr>
                <a:schemeClr val="dk1"/>
              </a:buClr>
              <a:buSzPts val="1100"/>
              <a:buChar char="■"/>
            </a:pPr>
            <a:r>
              <a:rPr lang="en" sz="1100"/>
              <a:t>Hulu/Netflix/Instagram heavy/Facebook</a:t>
            </a:r>
            <a:endParaRPr sz="1100"/>
          </a:p>
          <a:p>
            <a:pPr indent="0" lvl="0" marL="0" rtl="0" algn="l">
              <a:lnSpc>
                <a:spcPct val="115000"/>
              </a:lnSpc>
              <a:spcBef>
                <a:spcPts val="0"/>
              </a:spcBef>
              <a:spcAft>
                <a:spcPts val="0"/>
              </a:spcAft>
              <a:buNone/>
            </a:pPr>
            <a:r>
              <a:rPr lang="en" sz="1400"/>
              <a:t>Values:</a:t>
            </a:r>
            <a:endParaRPr sz="1400"/>
          </a:p>
          <a:p>
            <a:pPr indent="-317500" lvl="0" marL="457200" rtl="0" algn="l">
              <a:lnSpc>
                <a:spcPct val="115000"/>
              </a:lnSpc>
              <a:spcBef>
                <a:spcPts val="0"/>
              </a:spcBef>
              <a:spcAft>
                <a:spcPts val="0"/>
              </a:spcAft>
              <a:buSzPts val="1400"/>
              <a:buChar char="-"/>
            </a:pPr>
            <a:r>
              <a:rPr lang="en" sz="1400"/>
              <a:t> </a:t>
            </a:r>
            <a:r>
              <a:rPr lang="en" sz="1100"/>
              <a:t>Work hard play hard </a:t>
            </a:r>
            <a:endParaRPr sz="1100"/>
          </a:p>
          <a:p>
            <a:pPr indent="-298450" lvl="0" marL="457200" rtl="0" algn="l">
              <a:lnSpc>
                <a:spcPct val="115000"/>
              </a:lnSpc>
              <a:spcBef>
                <a:spcPts val="0"/>
              </a:spcBef>
              <a:spcAft>
                <a:spcPts val="0"/>
              </a:spcAft>
              <a:buSzPts val="1100"/>
              <a:buChar char="-"/>
            </a:pPr>
            <a:r>
              <a:rPr lang="en" sz="1100"/>
              <a:t> Experiences like traveling and sports </a:t>
            </a:r>
            <a:endParaRPr sz="1100"/>
          </a:p>
          <a:p>
            <a:pPr indent="-298450" lvl="0" marL="457200" rtl="0" algn="l">
              <a:lnSpc>
                <a:spcPct val="115000"/>
              </a:lnSpc>
              <a:spcBef>
                <a:spcPts val="0"/>
              </a:spcBef>
              <a:spcAft>
                <a:spcPts val="0"/>
              </a:spcAft>
              <a:buSzPts val="1100"/>
              <a:buChar char="-"/>
            </a:pPr>
            <a:r>
              <a:rPr lang="en" sz="1100"/>
              <a:t>Convenience </a:t>
            </a:r>
            <a:endParaRPr sz="1100"/>
          </a:p>
          <a:p>
            <a:pPr indent="0" lvl="0" marL="0" rtl="0" algn="l">
              <a:lnSpc>
                <a:spcPct val="115000"/>
              </a:lnSpc>
              <a:spcBef>
                <a:spcPts val="0"/>
              </a:spcBef>
              <a:spcAft>
                <a:spcPts val="0"/>
              </a:spcAft>
              <a:buNone/>
            </a:pPr>
            <a:r>
              <a:rPr lang="en" sz="1400"/>
              <a:t>Attitudes:</a:t>
            </a:r>
            <a:endParaRPr sz="1400"/>
          </a:p>
          <a:p>
            <a:pPr indent="-298450" lvl="0" marL="457200" rtl="0" algn="l">
              <a:lnSpc>
                <a:spcPct val="115000"/>
              </a:lnSpc>
              <a:spcBef>
                <a:spcPts val="0"/>
              </a:spcBef>
              <a:spcAft>
                <a:spcPts val="0"/>
              </a:spcAft>
              <a:buSzPts val="1100"/>
              <a:buChar char="-"/>
            </a:pPr>
            <a:r>
              <a:rPr lang="en" sz="1100"/>
              <a:t>Willing to take risks and work long hours to get to the top of their profession.</a:t>
            </a:r>
            <a:endParaRPr sz="1400"/>
          </a:p>
          <a:p>
            <a:pPr indent="0" lvl="0" marL="0" rtl="0" algn="l">
              <a:lnSpc>
                <a:spcPct val="115000"/>
              </a:lnSpc>
              <a:spcBef>
                <a:spcPts val="0"/>
              </a:spcBef>
              <a:spcAft>
                <a:spcPts val="0"/>
              </a:spcAft>
              <a:buNone/>
            </a:pPr>
            <a:r>
              <a:t/>
            </a:r>
            <a:endParaRPr sz="1400"/>
          </a:p>
          <a:p>
            <a:pPr indent="0" lvl="0" marL="0" rtl="0" algn="l">
              <a:lnSpc>
                <a:spcPct val="115000"/>
              </a:lnSpc>
              <a:spcBef>
                <a:spcPts val="0"/>
              </a:spcBef>
              <a:spcAft>
                <a:spcPts val="0"/>
              </a:spcAft>
              <a:buNone/>
            </a:pPr>
            <a:r>
              <a:rPr lang="en" sz="1400"/>
              <a:t>Interests:</a:t>
            </a:r>
            <a:endParaRPr sz="1400"/>
          </a:p>
          <a:p>
            <a:pPr indent="-298450" lvl="0" marL="457200" rtl="0" algn="l">
              <a:lnSpc>
                <a:spcPct val="115000"/>
              </a:lnSpc>
              <a:spcBef>
                <a:spcPts val="0"/>
              </a:spcBef>
              <a:spcAft>
                <a:spcPts val="0"/>
              </a:spcAft>
              <a:buSzPts val="1100"/>
              <a:buChar char="-"/>
            </a:pPr>
            <a:r>
              <a:rPr lang="en" sz="1100"/>
              <a:t>Working out / being active </a:t>
            </a:r>
            <a:endParaRPr sz="1100"/>
          </a:p>
          <a:p>
            <a:pPr indent="-298450" lvl="0" marL="457200" rtl="0" algn="l">
              <a:lnSpc>
                <a:spcPct val="115000"/>
              </a:lnSpc>
              <a:spcBef>
                <a:spcPts val="0"/>
              </a:spcBef>
              <a:spcAft>
                <a:spcPts val="0"/>
              </a:spcAft>
              <a:buSzPts val="1100"/>
              <a:buChar char="-"/>
            </a:pPr>
            <a:r>
              <a:rPr lang="en" sz="1100"/>
              <a:t>Playing sports </a:t>
            </a:r>
            <a:endParaRPr sz="1100"/>
          </a:p>
          <a:p>
            <a:pPr indent="-298450" lvl="0" marL="457200" rtl="0" algn="l">
              <a:lnSpc>
                <a:spcPct val="115000"/>
              </a:lnSpc>
              <a:spcBef>
                <a:spcPts val="0"/>
              </a:spcBef>
              <a:spcAft>
                <a:spcPts val="0"/>
              </a:spcAft>
              <a:buSzPts val="1100"/>
              <a:buChar char="-"/>
            </a:pPr>
            <a:r>
              <a:rPr lang="en" sz="1100"/>
              <a:t>Owns a Mac computer and use it for reading/writing blogs, and watching TV programs and movies. </a:t>
            </a:r>
            <a:endParaRPr sz="1100"/>
          </a:p>
          <a:p>
            <a:pPr indent="0" lvl="0" marL="0" rtl="0" algn="l">
              <a:lnSpc>
                <a:spcPct val="115000"/>
              </a:lnSpc>
              <a:spcBef>
                <a:spcPts val="0"/>
              </a:spcBef>
              <a:spcAft>
                <a:spcPts val="0"/>
              </a:spcAft>
              <a:buNone/>
            </a:pPr>
            <a:r>
              <a:rPr lang="en" sz="1400"/>
              <a:t>Lifestyle:</a:t>
            </a:r>
            <a:endParaRPr sz="1400"/>
          </a:p>
          <a:p>
            <a:pPr indent="-298450" lvl="0" marL="457200" rtl="0" algn="l">
              <a:lnSpc>
                <a:spcPct val="115000"/>
              </a:lnSpc>
              <a:spcBef>
                <a:spcPts val="0"/>
              </a:spcBef>
              <a:spcAft>
                <a:spcPts val="0"/>
              </a:spcAft>
              <a:buSzPts val="1100"/>
              <a:buChar char="-"/>
            </a:pPr>
            <a:r>
              <a:rPr lang="en" sz="1100"/>
              <a:t>Trendy</a:t>
            </a:r>
            <a:endParaRPr sz="1100"/>
          </a:p>
          <a:p>
            <a:pPr indent="-298450" lvl="0" marL="457200" rtl="0" algn="l">
              <a:lnSpc>
                <a:spcPct val="115000"/>
              </a:lnSpc>
              <a:spcBef>
                <a:spcPts val="0"/>
              </a:spcBef>
              <a:spcAft>
                <a:spcPts val="0"/>
              </a:spcAft>
              <a:buSzPts val="1100"/>
              <a:buChar char="-"/>
            </a:pPr>
            <a:r>
              <a:rPr lang="en" sz="1100"/>
              <a:t>Enjoys doing things with other people </a:t>
            </a:r>
            <a:endParaRPr sz="1100"/>
          </a:p>
          <a:p>
            <a:pPr indent="-298450" lvl="0" marL="457200" rtl="0" algn="l">
              <a:lnSpc>
                <a:spcPct val="115000"/>
              </a:lnSpc>
              <a:spcBef>
                <a:spcPts val="0"/>
              </a:spcBef>
              <a:spcAft>
                <a:spcPts val="0"/>
              </a:spcAft>
              <a:buSzPts val="1100"/>
              <a:buChar char="-"/>
            </a:pPr>
            <a:r>
              <a:rPr lang="en" sz="1100"/>
              <a:t>Likes “feeling” healthy  </a:t>
            </a:r>
            <a:endParaRPr sz="1100"/>
          </a:p>
          <a:p>
            <a:pPr indent="0" lvl="0" marL="0" rtl="0" algn="l">
              <a:lnSpc>
                <a:spcPct val="115000"/>
              </a:lnSpc>
              <a:spcBef>
                <a:spcPts val="0"/>
              </a:spcBef>
              <a:spcAft>
                <a:spcPts val="0"/>
              </a:spcAft>
              <a:buNone/>
            </a:pPr>
            <a:r>
              <a:t/>
            </a:r>
            <a:endParaRPr sz="1400"/>
          </a:p>
          <a:p>
            <a:pPr indent="0" lvl="0" marL="0" rtl="0" algn="l">
              <a:lnSpc>
                <a:spcPct val="115000"/>
              </a:lnSpc>
              <a:spcBef>
                <a:spcPts val="0"/>
              </a:spcBef>
              <a:spcAft>
                <a:spcPts val="0"/>
              </a:spcAft>
              <a:buNone/>
            </a:pPr>
            <a:r>
              <a:rPr lang="en" sz="1400"/>
              <a:t>How do they use product:</a:t>
            </a:r>
            <a:endParaRPr sz="1400"/>
          </a:p>
          <a:p>
            <a:pPr indent="-298450" lvl="0" marL="457200" rtl="0" algn="l">
              <a:lnSpc>
                <a:spcPct val="115000"/>
              </a:lnSpc>
              <a:spcBef>
                <a:spcPts val="0"/>
              </a:spcBef>
              <a:spcAft>
                <a:spcPts val="0"/>
              </a:spcAft>
              <a:buSzPts val="1100"/>
              <a:buChar char="-"/>
            </a:pPr>
            <a:r>
              <a:rPr lang="en" sz="1100"/>
              <a:t>As they go about their busy days </a:t>
            </a:r>
            <a:endParaRPr sz="1100"/>
          </a:p>
        </p:txBody>
      </p:sp>
      <p:sp>
        <p:nvSpPr>
          <p:cNvPr id="80" name="Google Shape;80;p16"/>
          <p:cNvSpPr txBox="1"/>
          <p:nvPr>
            <p:ph idx="1" type="body"/>
          </p:nvPr>
        </p:nvSpPr>
        <p:spPr>
          <a:xfrm>
            <a:off x="-70950" y="0"/>
            <a:ext cx="7457100" cy="2791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b="1" sz="1100">
              <a:solidFill>
                <a:schemeClr val="dk1"/>
              </a:solidFill>
            </a:endParaRPr>
          </a:p>
          <a:p>
            <a:pPr indent="0" lvl="0" marL="0" rtl="0" algn="l">
              <a:spcBef>
                <a:spcPts val="0"/>
              </a:spcBef>
              <a:spcAft>
                <a:spcPts val="0"/>
              </a:spcAft>
              <a:buNone/>
            </a:pPr>
            <a:r>
              <a:rPr b="1" lang="en" sz="1100">
                <a:solidFill>
                  <a:schemeClr val="dk1"/>
                </a:solidFill>
              </a:rPr>
              <a:t>Persona:</a:t>
            </a:r>
            <a:endParaRPr b="1" sz="1100">
              <a:solidFill>
                <a:schemeClr val="dk1"/>
              </a:solidFill>
            </a:endParaRPr>
          </a:p>
          <a:p>
            <a:pPr indent="0" lvl="0" marL="0" rtl="0" algn="l">
              <a:spcBef>
                <a:spcPts val="0"/>
              </a:spcBef>
              <a:spcAft>
                <a:spcPts val="0"/>
              </a:spcAft>
              <a:buNone/>
            </a:pPr>
            <a:r>
              <a:rPr b="1" lang="en" sz="1100">
                <a:solidFill>
                  <a:schemeClr val="dk1"/>
                </a:solidFill>
              </a:rPr>
              <a:t>Our target market is filled with high-energy, highly motivated guys that stay socially and physically active. These are busy people that prioritize their time, but they play as hard as they work. Some of them work in open-plan and shared office spaces. When it comes to what they eat on the go, which they do frequently, they want quick and good-- they’ve earned it.</a:t>
            </a:r>
            <a:r>
              <a:rPr b="1" lang="en" sz="1100">
                <a:solidFill>
                  <a:schemeClr val="dk1"/>
                </a:solidFill>
              </a:rPr>
              <a:t> They highly value their family and friends. </a:t>
            </a:r>
            <a:endParaRPr b="1" sz="1100">
              <a:solidFill>
                <a:schemeClr val="dk1"/>
              </a:solidFill>
            </a:endParaRPr>
          </a:p>
          <a:p>
            <a:pPr indent="0" lvl="0" marL="0" rtl="0" algn="l">
              <a:spcBef>
                <a:spcPts val="1600"/>
              </a:spcBef>
              <a:spcAft>
                <a:spcPts val="0"/>
              </a:spcAft>
              <a:buNone/>
            </a:pPr>
            <a:r>
              <a:rPr b="1" lang="en" sz="1100">
                <a:solidFill>
                  <a:schemeClr val="dk1"/>
                </a:solidFill>
              </a:rPr>
              <a:t>Across income levels, they value convenience and quality over cost sensitivity. This target fits into the Trendmaker persona in the sense that they are social individuals that often bring others along with them. Many of them are aware and lend some value to current lifestyle trends, but prioritize their own individual tastes and priorities above all else. </a:t>
            </a:r>
            <a:endParaRPr sz="1100">
              <a:solidFill>
                <a:schemeClr val="dk1"/>
              </a:solidFill>
            </a:endParaRPr>
          </a:p>
          <a:p>
            <a:pPr indent="0" lvl="0" marL="0" marR="0" rtl="0" algn="l">
              <a:lnSpc>
                <a:spcPct val="115000"/>
              </a:lnSpc>
              <a:spcBef>
                <a:spcPts val="1600"/>
              </a:spcBef>
              <a:spcAft>
                <a:spcPts val="0"/>
              </a:spcAft>
              <a:buNone/>
            </a:pPr>
            <a:r>
              <a:t/>
            </a:r>
            <a:endParaRPr/>
          </a:p>
        </p:txBody>
      </p:sp>
      <p:sp>
        <p:nvSpPr>
          <p:cNvPr id="81" name="Google Shape;81;p16"/>
          <p:cNvSpPr txBox="1"/>
          <p:nvPr/>
        </p:nvSpPr>
        <p:spPr>
          <a:xfrm>
            <a:off x="5211775" y="5031700"/>
            <a:ext cx="2256000" cy="3753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Software</a:t>
            </a:r>
            <a:r>
              <a:rPr lang="en"/>
              <a:t> </a:t>
            </a:r>
            <a:r>
              <a:rPr lang="en"/>
              <a:t>engineer</a:t>
            </a:r>
            <a:r>
              <a:rPr lang="en"/>
              <a:t> for a startup (Add picture and quote)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Financial </a:t>
            </a:r>
            <a:r>
              <a:rPr lang="en"/>
              <a:t>analyst</a:t>
            </a:r>
            <a:endParaRPr/>
          </a:p>
          <a:p>
            <a:pPr indent="0" lvl="0" marL="0" rtl="0" algn="l">
              <a:spcBef>
                <a:spcPts val="0"/>
              </a:spcBef>
              <a:spcAft>
                <a:spcPts val="0"/>
              </a:spcAft>
              <a:buNone/>
            </a:pPr>
            <a:r>
              <a:rPr lang="en"/>
              <a:t>“Add picture and quote”</a:t>
            </a:r>
            <a:endParaRPr/>
          </a:p>
        </p:txBody>
      </p:sp>
      <p:sp>
        <p:nvSpPr>
          <p:cNvPr id="82" name="Google Shape;82;p16"/>
          <p:cNvSpPr txBox="1"/>
          <p:nvPr/>
        </p:nvSpPr>
        <p:spPr>
          <a:xfrm>
            <a:off x="1692450" y="2065300"/>
            <a:ext cx="4518600" cy="4977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1600"/>
              </a:spcAft>
              <a:buNone/>
            </a:pPr>
            <a:r>
              <a:rPr b="1" lang="en" sz="3000">
                <a:solidFill>
                  <a:schemeClr val="dk2"/>
                </a:solidFill>
              </a:rPr>
              <a:t>Front Runner</a:t>
            </a:r>
            <a:endParaRPr b="1" sz="3000">
              <a:solidFill>
                <a:schemeClr val="dk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6" name="Shape 86"/>
        <p:cNvGrpSpPr/>
        <p:nvPr/>
      </p:nvGrpSpPr>
      <p:grpSpPr>
        <a:xfrm>
          <a:off x="0" y="0"/>
          <a:ext cx="0" cy="0"/>
          <a:chOff x="0" y="0"/>
          <a:chExt cx="0" cy="0"/>
        </a:xfrm>
      </p:grpSpPr>
      <p:sp>
        <p:nvSpPr>
          <p:cNvPr id="87" name="Google Shape;87;p17"/>
          <p:cNvSpPr txBox="1"/>
          <p:nvPr>
            <p:ph type="title"/>
          </p:nvPr>
        </p:nvSpPr>
        <p:spPr>
          <a:xfrm>
            <a:off x="249360" y="791156"/>
            <a:ext cx="6816600" cy="1018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Big Idea</a:t>
            </a:r>
            <a:endParaRPr/>
          </a:p>
        </p:txBody>
      </p:sp>
      <p:sp>
        <p:nvSpPr>
          <p:cNvPr id="88" name="Google Shape;88;p17"/>
          <p:cNvSpPr txBox="1"/>
          <p:nvPr>
            <p:ph idx="1" type="body"/>
          </p:nvPr>
        </p:nvSpPr>
        <p:spPr>
          <a:xfrm>
            <a:off x="249360" y="2048844"/>
            <a:ext cx="6816600" cy="6073500"/>
          </a:xfrm>
          <a:prstGeom prst="rect">
            <a:avLst/>
          </a:prstGeom>
        </p:spPr>
        <p:txBody>
          <a:bodyPr anchorCtr="0" anchor="t" bIns="91425" lIns="91425" spcFirstLastPara="1" rIns="91425" wrap="square" tIns="91425">
            <a:noAutofit/>
          </a:bodyPr>
          <a:lstStyle/>
          <a:p>
            <a:pPr indent="-298450" lvl="1" marL="914400" rtl="0" algn="l">
              <a:spcBef>
                <a:spcPts val="0"/>
              </a:spcBef>
              <a:spcAft>
                <a:spcPts val="0"/>
              </a:spcAft>
              <a:buClr>
                <a:schemeClr val="dk1"/>
              </a:buClr>
              <a:buSzPts val="1100"/>
              <a:buChar char="○"/>
            </a:pPr>
            <a:r>
              <a:rPr b="1" lang="en" sz="1100">
                <a:solidFill>
                  <a:schemeClr val="dk1"/>
                </a:solidFill>
              </a:rPr>
              <a:t>The Craving You Forgot</a:t>
            </a:r>
            <a:endParaRPr b="1" sz="1100">
              <a:solidFill>
                <a:schemeClr val="dk1"/>
              </a:solidFill>
            </a:endParaRPr>
          </a:p>
          <a:p>
            <a:pPr indent="-298450" lvl="1" marL="914400" rtl="0" algn="l">
              <a:spcBef>
                <a:spcPts val="0"/>
              </a:spcBef>
              <a:spcAft>
                <a:spcPts val="0"/>
              </a:spcAft>
              <a:buClr>
                <a:schemeClr val="dk1"/>
              </a:buClr>
              <a:buSzPts val="1100"/>
              <a:buChar char="○"/>
            </a:pPr>
            <a:r>
              <a:rPr lang="en" sz="1100">
                <a:solidFill>
                  <a:schemeClr val="dk1"/>
                </a:solidFill>
              </a:rPr>
              <a:t>When asked about hotdogs, the target immediately says “I love them!”</a:t>
            </a:r>
            <a:endParaRPr sz="1100">
              <a:solidFill>
                <a:schemeClr val="dk1"/>
              </a:solidFill>
            </a:endParaRPr>
          </a:p>
          <a:p>
            <a:pPr indent="-298450" lvl="2" marL="1371600" rtl="0" algn="l">
              <a:spcBef>
                <a:spcPts val="0"/>
              </a:spcBef>
              <a:spcAft>
                <a:spcPts val="0"/>
              </a:spcAft>
              <a:buClr>
                <a:schemeClr val="dk1"/>
              </a:buClr>
              <a:buSzPts val="1100"/>
              <a:buChar char="■"/>
            </a:pPr>
            <a:r>
              <a:rPr lang="en" sz="1100">
                <a:solidFill>
                  <a:schemeClr val="dk1"/>
                </a:solidFill>
              </a:rPr>
              <a:t>However, they also don’t go out of their way to buy them</a:t>
            </a:r>
            <a:endParaRPr sz="1100">
              <a:solidFill>
                <a:schemeClr val="dk1"/>
              </a:solidFill>
            </a:endParaRPr>
          </a:p>
          <a:p>
            <a:pPr indent="-298450" lvl="1" marL="914400" rtl="0" algn="l">
              <a:spcBef>
                <a:spcPts val="0"/>
              </a:spcBef>
              <a:spcAft>
                <a:spcPts val="0"/>
              </a:spcAft>
              <a:buClr>
                <a:schemeClr val="dk1"/>
              </a:buClr>
              <a:buSzPts val="1100"/>
              <a:buChar char="○"/>
            </a:pPr>
            <a:r>
              <a:rPr lang="en" sz="1100">
                <a:solidFill>
                  <a:schemeClr val="dk1"/>
                </a:solidFill>
              </a:rPr>
              <a:t>We are reminding people of their favorite food from their childhood,</a:t>
            </a:r>
            <a:endParaRPr sz="1100">
              <a:solidFill>
                <a:schemeClr val="dk1"/>
              </a:solidFill>
            </a:endParaRPr>
          </a:p>
          <a:p>
            <a:pPr indent="-298450" lvl="1" marL="914400" rtl="0" algn="l">
              <a:spcBef>
                <a:spcPts val="0"/>
              </a:spcBef>
              <a:spcAft>
                <a:spcPts val="0"/>
              </a:spcAft>
              <a:buClr>
                <a:schemeClr val="dk1"/>
              </a:buClr>
              <a:buSzPts val="1100"/>
              <a:buChar char="○"/>
            </a:pPr>
            <a:r>
              <a:rPr lang="en" sz="1100">
                <a:solidFill>
                  <a:schemeClr val="dk1"/>
                </a:solidFill>
              </a:rPr>
              <a:t>We want to make it top of mind for them so that they’re actively seeking them out as opposed to passive consumption. This target is the most likely to make the switch into active consumption, making them the vital first step to widespread elevation. </a:t>
            </a:r>
            <a:endParaRPr sz="11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Clr>
                <a:schemeClr val="dk1"/>
              </a:buClr>
              <a:buSzPts val="1100"/>
              <a:buFont typeface="Arial"/>
              <a:buNone/>
            </a:pPr>
            <a:r>
              <a:rPr lang="en" sz="1200">
                <a:solidFill>
                  <a:schemeClr val="dk1"/>
                </a:solidFill>
              </a:rPr>
              <a:t>Deep in the depths of our memories lurks an appetite we thought we had left in our childhood. But when a hungry soul goes out of their way to order a hot dog off the menu, that yearning returns and a surge of jealousy comes with it. We’ve always believed our love for hot dogs was a product of adolescence, but could it be that our naivety kept us from enjoying them into adulthood?</a:t>
            </a:r>
            <a:endParaRPr sz="1200">
              <a:solidFill>
                <a:schemeClr val="dk1"/>
              </a:solidFill>
            </a:endParaRPr>
          </a:p>
          <a:p>
            <a:pPr indent="0" lvl="0" marL="0" rtl="0" algn="l">
              <a:spcBef>
                <a:spcPts val="0"/>
              </a:spcBef>
              <a:spcAft>
                <a:spcPts val="0"/>
              </a:spcAft>
              <a:buClr>
                <a:schemeClr val="dk1"/>
              </a:buClr>
              <a:buSzPts val="1100"/>
              <a:buFont typeface="Arial"/>
              <a:buNone/>
            </a:pPr>
            <a:r>
              <a:rPr lang="en" sz="1200">
                <a:solidFill>
                  <a:schemeClr val="dk1"/>
                </a:solidFill>
              </a:rPr>
              <a:t>It’s time we permanently remember that craving we used to long for so much.</a:t>
            </a:r>
            <a:endParaRPr sz="1200">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2" name="Shape 92"/>
        <p:cNvGrpSpPr/>
        <p:nvPr/>
      </p:nvGrpSpPr>
      <p:grpSpPr>
        <a:xfrm>
          <a:off x="0" y="0"/>
          <a:ext cx="0" cy="0"/>
          <a:chOff x="0" y="0"/>
          <a:chExt cx="0" cy="0"/>
        </a:xfrm>
      </p:grpSpPr>
      <p:sp>
        <p:nvSpPr>
          <p:cNvPr id="93" name="Google Shape;93;p18"/>
          <p:cNvSpPr txBox="1"/>
          <p:nvPr>
            <p:ph type="title"/>
          </p:nvPr>
        </p:nvSpPr>
        <p:spPr>
          <a:xfrm>
            <a:off x="249360" y="791156"/>
            <a:ext cx="6816600" cy="1018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Works Cited</a:t>
            </a:r>
            <a:endParaRPr/>
          </a:p>
        </p:txBody>
      </p:sp>
      <p:sp>
        <p:nvSpPr>
          <p:cNvPr id="94" name="Google Shape;94;p18"/>
          <p:cNvSpPr txBox="1"/>
          <p:nvPr>
            <p:ph idx="1" type="body"/>
          </p:nvPr>
        </p:nvSpPr>
        <p:spPr>
          <a:xfrm>
            <a:off x="249360" y="2048844"/>
            <a:ext cx="6816600" cy="60735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Clr>
                <a:srgbClr val="000000"/>
              </a:buClr>
              <a:buSzPts val="1100"/>
              <a:buAutoNum type="arabicPeriod"/>
            </a:pPr>
            <a:r>
              <a:rPr lang="en" sz="1100">
                <a:solidFill>
                  <a:srgbClr val="000000"/>
                </a:solidFill>
              </a:rPr>
              <a:t>“Favorite fast foods among consumers in the U.S. 2017.”  Statista, August 2017, https://www.statista.com/statistics/235595/favorite-foods-in-us/</a:t>
            </a:r>
            <a:endParaRPr sz="1100">
              <a:solidFill>
                <a:srgbClr val="000000"/>
              </a:solidFill>
            </a:endParaRPr>
          </a:p>
          <a:p>
            <a:pPr indent="-298450" lvl="0" marL="457200" rtl="0" algn="l">
              <a:spcBef>
                <a:spcPts val="0"/>
              </a:spcBef>
              <a:spcAft>
                <a:spcPts val="0"/>
              </a:spcAft>
              <a:buClr>
                <a:srgbClr val="000000"/>
              </a:buClr>
              <a:buSzPts val="1100"/>
              <a:buAutoNum type="arabicPeriod"/>
            </a:pPr>
            <a:r>
              <a:rPr lang="en" sz="1100">
                <a:solidFill>
                  <a:srgbClr val="000000"/>
                </a:solidFill>
              </a:rPr>
              <a:t>Gallo-Torres, </a:t>
            </a:r>
            <a:r>
              <a:rPr lang="en" sz="1100">
                <a:solidFill>
                  <a:srgbClr val="000000"/>
                </a:solidFill>
              </a:rPr>
              <a:t>Julia. “The Restaurant Decision-making Process - US - July 2015.” Mintel, July 2015, academic.mintel.com.ezproxy.lib.utexas.edu/display/716570/</a:t>
            </a:r>
            <a:endParaRPr sz="1100">
              <a:solidFill>
                <a:srgbClr val="000000"/>
              </a:solidFill>
            </a:endParaRPr>
          </a:p>
          <a:p>
            <a:pPr indent="-298450" lvl="0" marL="457200" rtl="0" algn="l">
              <a:spcBef>
                <a:spcPts val="0"/>
              </a:spcBef>
              <a:spcAft>
                <a:spcPts val="0"/>
              </a:spcAft>
              <a:buClr>
                <a:srgbClr val="000000"/>
              </a:buClr>
              <a:buSzPts val="1100"/>
              <a:buAutoNum type="arabicPeriod"/>
            </a:pPr>
            <a:r>
              <a:rPr lang="en" sz="1100">
                <a:solidFill>
                  <a:srgbClr val="000000"/>
                </a:solidFill>
              </a:rPr>
              <a:t>Macke, Dana. “Marketing to Millennials - US - June 2018.” Mintel, June 2018, academic.mintel.com.ezproxy.</a:t>
            </a:r>
            <a:r>
              <a:rPr lang="en" sz="1100">
                <a:solidFill>
                  <a:srgbClr val="000000"/>
                </a:solidFill>
              </a:rPr>
              <a:t>lib.utexas.edu/display/860529/?highlight</a:t>
            </a:r>
            <a:endParaRPr sz="1100">
              <a:solidFill>
                <a:srgbClr val="000000"/>
              </a:solidFill>
            </a:endParaRPr>
          </a:p>
          <a:p>
            <a:pPr indent="-298450" lvl="0" marL="457200" rtl="0" algn="l">
              <a:spcBef>
                <a:spcPts val="0"/>
              </a:spcBef>
              <a:spcAft>
                <a:spcPts val="0"/>
              </a:spcAft>
              <a:buClr>
                <a:srgbClr val="000000"/>
              </a:buClr>
              <a:buSzPts val="1100"/>
              <a:buAutoNum type="arabicPeriod"/>
            </a:pPr>
            <a:r>
              <a:rPr lang="en" sz="1100">
                <a:solidFill>
                  <a:srgbClr val="000000"/>
                </a:solidFill>
              </a:rPr>
              <a:t>Averbook, Michael. “Hot Dogs and Sausages - US - October 2017.” Mintel, Oct. 2017, academic.mintel.com.ezproxy.lib.utexas.edu/display/794129/</a:t>
            </a:r>
            <a:endParaRPr sz="1100">
              <a:solidFill>
                <a:srgbClr val="000000"/>
              </a:solidFill>
            </a:endParaRPr>
          </a:p>
          <a:p>
            <a:pPr indent="-298450" lvl="0" marL="457200" rtl="0" algn="l">
              <a:spcBef>
                <a:spcPts val="0"/>
              </a:spcBef>
              <a:spcAft>
                <a:spcPts val="0"/>
              </a:spcAft>
              <a:buClr>
                <a:srgbClr val="000000"/>
              </a:buClr>
              <a:buSzPts val="1100"/>
              <a:buAutoNum type="arabicPeriod"/>
            </a:pPr>
            <a:r>
              <a:rPr lang="en" sz="1100">
                <a:solidFill>
                  <a:srgbClr val="000000"/>
                </a:solidFill>
              </a:rPr>
              <a:t>Spencer, Hannah. “Foodservice Online Ordering and Delivery - US - November 2018.” Mintel, Nov. 2018, academic.mintel.com.ezproxy.lib.utexas.edu/display/860851/?highlight </a:t>
            </a:r>
            <a:endParaRPr sz="1100">
              <a:solidFill>
                <a:srgbClr val="000000"/>
              </a:solidFill>
            </a:endParaRPr>
          </a:p>
          <a:p>
            <a:pPr indent="-298450" lvl="0" marL="457200" rtl="0" algn="l">
              <a:spcBef>
                <a:spcPts val="0"/>
              </a:spcBef>
              <a:spcAft>
                <a:spcPts val="0"/>
              </a:spcAft>
              <a:buClr>
                <a:srgbClr val="000000"/>
              </a:buClr>
              <a:buSzPts val="1100"/>
              <a:buAutoNum type="arabicPeriod"/>
            </a:pPr>
            <a:r>
              <a:rPr lang="en" sz="1100">
                <a:solidFill>
                  <a:srgbClr val="000000"/>
                </a:solidFill>
              </a:rPr>
              <a:t>Simmons. www.simmonsresearch.com </a:t>
            </a:r>
            <a:endParaRPr sz="1100">
              <a:solidFill>
                <a:srgbClr val="000000"/>
              </a:solidFill>
            </a:endParaRPr>
          </a:p>
          <a:p>
            <a:pPr indent="0" lvl="0" marL="457200" rtl="0" algn="l">
              <a:spcBef>
                <a:spcPts val="0"/>
              </a:spcBef>
              <a:spcAft>
                <a:spcPts val="0"/>
              </a:spcAft>
              <a:buNone/>
            </a:pPr>
            <a:r>
              <a:t/>
            </a:r>
            <a:endParaRPr sz="1100">
              <a:solidFill>
                <a:srgbClr val="000000"/>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