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y="5143500" cx="9144000"/>
  <p:notesSz cx="6858000" cy="9144000"/>
  <p:embeddedFontLst>
    <p:embeddedFont>
      <p:font typeface="Proxima Nova"/>
      <p:regular r:id="rId23"/>
      <p:bold r:id="rId24"/>
      <p:italic r:id="rId25"/>
      <p:boldItalic r:id="rId26"/>
    </p:embeddedFont>
    <p:embeddedFont>
      <p:font typeface="Fredoka One"/>
      <p:regular r:id="rId27"/>
    </p:embeddedFont>
    <p:embeddedFont>
      <p:font typeface="Alfa Slab One"/>
      <p:regular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ProximaNova-bold.fntdata"/><Relationship Id="rId23" Type="http://schemas.openxmlformats.org/officeDocument/2006/relationships/font" Target="fonts/ProximaNova-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ProximaNova-boldItalic.fntdata"/><Relationship Id="rId25" Type="http://schemas.openxmlformats.org/officeDocument/2006/relationships/font" Target="fonts/ProximaNova-italic.fntdata"/><Relationship Id="rId28" Type="http://schemas.openxmlformats.org/officeDocument/2006/relationships/font" Target="fonts/AlfaSlabOne-regular.fntdata"/><Relationship Id="rId27" Type="http://schemas.openxmlformats.org/officeDocument/2006/relationships/font" Target="fonts/FredokaOne-regular.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academic.mintel.com/display/896212/"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academic.mintel.com/display/896212/" TargetMode="External"/><Relationship Id="rId3" Type="http://schemas.openxmlformats.org/officeDocument/2006/relationships/hyperlink" Target="https://are.berkeley.edu/~sberto/2009Got_Milk.pdf"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 name="Shape 52"/>
        <p:cNvGrpSpPr/>
        <p:nvPr/>
      </p:nvGrpSpPr>
      <p:grpSpPr>
        <a:xfrm>
          <a:off x="0" y="0"/>
          <a:ext cx="0" cy="0"/>
          <a:chOff x="0" y="0"/>
          <a:chExt cx="0" cy="0"/>
        </a:xfrm>
      </p:grpSpPr>
      <p:sp>
        <p:nvSpPr>
          <p:cNvPr id="53" name="Google Shape;5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g4f8600ef95_2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4f8600ef95_2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http://academic.mintel.com/display/896212/</a:t>
            </a:r>
            <a:r>
              <a:rPr lang="en"/>
              <a:t> </a:t>
            </a:r>
            <a:endParaRPr/>
          </a:p>
          <a:p>
            <a:pPr indent="0" lvl="0" marL="0" rtl="0" algn="l">
              <a:spcBef>
                <a:spcPts val="0"/>
              </a:spcBef>
              <a:spcAft>
                <a:spcPts val="0"/>
              </a:spcAft>
              <a:buNone/>
            </a:pPr>
            <a:r>
              <a:rPr lang="en"/>
              <a:t>Fast Food: Shannon</a:t>
            </a:r>
            <a:endParaRPr/>
          </a:p>
          <a:p>
            <a:pPr indent="0" lvl="0" marL="0" rtl="0" algn="l">
              <a:spcBef>
                <a:spcPts val="0"/>
              </a:spcBef>
              <a:spcAft>
                <a:spcPts val="0"/>
              </a:spcAft>
              <a:buNone/>
            </a:pPr>
            <a:r>
              <a:rPr lang="en"/>
              <a:t>Grocery Store: Krista</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g4f8600ef95_6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4f8600ef95_6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SHANNON + BRI</a:t>
            </a:r>
            <a:endParaRPr/>
          </a:p>
          <a:p>
            <a:pPr indent="0" lvl="0" marL="0" rtl="0" algn="l">
              <a:spcBef>
                <a:spcPts val="0"/>
              </a:spcBef>
              <a:spcAft>
                <a:spcPts val="0"/>
              </a:spcAft>
              <a:buNone/>
            </a:pPr>
            <a:r>
              <a:rPr lang="en" u="sng">
                <a:solidFill>
                  <a:schemeClr val="hlink"/>
                </a:solidFill>
                <a:hlinkClick r:id="rId2"/>
              </a:rPr>
              <a:t>http://academic.mintel.com/display/896212/</a:t>
            </a:r>
            <a:r>
              <a:rPr lang="en"/>
              <a:t> </a:t>
            </a:r>
            <a:endParaRPr/>
          </a:p>
          <a:p>
            <a:pPr indent="0" lvl="0" marL="0" rtl="0" algn="l">
              <a:spcBef>
                <a:spcPts val="0"/>
              </a:spcBef>
              <a:spcAft>
                <a:spcPts val="0"/>
              </a:spcAft>
              <a:buNone/>
            </a:pPr>
            <a:r>
              <a:rPr lang="en" u="sng">
                <a:solidFill>
                  <a:schemeClr val="hlink"/>
                </a:solidFill>
                <a:hlinkClick r:id="rId3"/>
              </a:rPr>
              <a:t>https://are.berkeley.edu/~sberto/2009Got_Milk.pdf</a:t>
            </a:r>
            <a:r>
              <a:rPr lang="en"/>
              <a:t>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Google Shape;166;g4f8600ef95_2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4f8600ef95_2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Colton </a:t>
            </a:r>
            <a:endParaRPr/>
          </a:p>
          <a:p>
            <a:pPr indent="0" lvl="0" marL="0" rtl="0" algn="l">
              <a:spcBef>
                <a:spcPts val="0"/>
              </a:spcBef>
              <a:spcAft>
                <a:spcPts val="0"/>
              </a:spcAft>
              <a:buNone/>
            </a:pPr>
            <a:r>
              <a:t/>
            </a:r>
            <a:endParaRPr/>
          </a:p>
          <a:p>
            <a:pPr indent="0" lvl="0" marL="0" rtl="0" algn="l">
              <a:lnSpc>
                <a:spcPct val="115000"/>
              </a:lnSpc>
              <a:spcBef>
                <a:spcPts val="0"/>
              </a:spcBef>
              <a:spcAft>
                <a:spcPts val="0"/>
              </a:spcAft>
              <a:buNone/>
            </a:pPr>
            <a:r>
              <a:rPr lang="en" sz="1200"/>
              <a:t>Men-reach beyond their boundaries, they want to learn new skills, meet new people, and advance at work</a:t>
            </a:r>
            <a:endParaRPr sz="1200"/>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Google Shape;173;g4f8600ef95_2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4f8600ef95_2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Maria</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Google Shape;181;g4f8600ef95_2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4f8600ef95_2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Maria</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Google Shape;189;g4f8600ef95_2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4f8600ef95_2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Maria</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Google Shape;195;g4f8600ef95_2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4f8600ef95_2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Maria</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Google Shape;205;g4f8600ef95_2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4f8600ef95_2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KRISTA </a:t>
            </a:r>
            <a:endParaRPr/>
          </a:p>
          <a:p>
            <a:pPr indent="0" lvl="0" marL="0" rtl="0" algn="l">
              <a:spcBef>
                <a:spcPts val="0"/>
              </a:spcBef>
              <a:spcAft>
                <a:spcPts val="0"/>
              </a:spcAft>
              <a:buNone/>
            </a:pPr>
            <a:r>
              <a:t/>
            </a:r>
            <a:endParaRPr/>
          </a:p>
          <a:p>
            <a:pPr indent="0" lvl="0" marL="0" rtl="0" algn="l">
              <a:lnSpc>
                <a:spcPct val="115000"/>
              </a:lnSpc>
              <a:spcBef>
                <a:spcPts val="0"/>
              </a:spcBef>
              <a:spcAft>
                <a:spcPts val="0"/>
              </a:spcAft>
              <a:buNone/>
            </a:pPr>
            <a:r>
              <a:rPr lang="en" sz="1200"/>
              <a:t>-Quarter of hot dog and sausage buyers indicate they eat them as a snack</a:t>
            </a:r>
            <a:endParaRPr sz="1200"/>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lnSpc>
                <a:spcPct val="115000"/>
              </a:lnSpc>
              <a:spcBef>
                <a:spcPts val="0"/>
              </a:spcBef>
              <a:spcAft>
                <a:spcPts val="0"/>
              </a:spcAft>
              <a:buNone/>
            </a:pPr>
            <a:r>
              <a:t/>
            </a:r>
            <a:endParaRPr sz="1200"/>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Google Shape;211;g4f8600ef95_6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4f8600ef95_6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KRISTA </a:t>
            </a:r>
            <a:endParaRPr/>
          </a:p>
          <a:p>
            <a:pPr indent="0" lvl="0" marL="0" rtl="0" algn="l">
              <a:spcBef>
                <a:spcPts val="0"/>
              </a:spcBef>
              <a:spcAft>
                <a:spcPts val="0"/>
              </a:spcAft>
              <a:buNone/>
            </a:pPr>
            <a:r>
              <a:t/>
            </a:r>
            <a:endParaRPr/>
          </a:p>
          <a:p>
            <a:pPr indent="0" lvl="0" marL="0" rtl="0" algn="l">
              <a:lnSpc>
                <a:spcPct val="115000"/>
              </a:lnSpc>
              <a:spcBef>
                <a:spcPts val="0"/>
              </a:spcBef>
              <a:spcAft>
                <a:spcPts val="0"/>
              </a:spcAft>
              <a:buNone/>
            </a:pPr>
            <a:r>
              <a:t/>
            </a:r>
            <a:endParaRPr sz="1200"/>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 name="Shape 59"/>
        <p:cNvGrpSpPr/>
        <p:nvPr/>
      </p:nvGrpSpPr>
      <p:grpSpPr>
        <a:xfrm>
          <a:off x="0" y="0"/>
          <a:ext cx="0" cy="0"/>
          <a:chOff x="0" y="0"/>
          <a:chExt cx="0" cy="0"/>
        </a:xfrm>
      </p:grpSpPr>
      <p:sp>
        <p:nvSpPr>
          <p:cNvPr id="60" name="Google Shape;60;g4f8600ef95_0_7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4f8600ef95_0_7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COLTON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Google Shape;66;g4f8600ef95_4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4f8600ef95_4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COLTON!!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Favorite fast food among consumer https://www.statista.com/statistics/235595/favorite-foods-in-us/</a:t>
            </a:r>
            <a:endParaRPr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Google Shape;73;g4f8600ef95_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4f8600ef95_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LAURA</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There are a number of misconceptions surrounding the hotdog (as presented in the case study) like what they are made of, their level of unhealthiness, and that they are a basic food that cause people to avoid them but another big problem for Wienerschnitzel is that people are not thinking about them when making choices to eat out.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don’t think we should try to elevate the status of the hot dog with good-for-you claims.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think it will be most effective </a:t>
            </a:r>
            <a:r>
              <a:rPr lang="en"/>
              <a:t>to try to turn hot dogs into a meal preference for people</a:t>
            </a:r>
            <a:r>
              <a:rPr lang="en"/>
              <a:t> who already like/consumer hot dogs and fast food rather than trying to convince / convert people who don’t and likely have strong negative feelings towards them.</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g4f8600ef95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4f8600ef95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Colton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g4f8600ef95_2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4f8600ef95_2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50">
                <a:solidFill>
                  <a:srgbClr val="333333"/>
                </a:solidFill>
                <a:highlight>
                  <a:srgbClr val="F1EFE0"/>
                </a:highlight>
                <a:latin typeface="Times New Roman"/>
                <a:ea typeface="Times New Roman"/>
                <a:cs typeface="Times New Roman"/>
                <a:sym typeface="Times New Roman"/>
              </a:rPr>
              <a:t>BRI</a:t>
            </a:r>
            <a:endParaRPr sz="1250">
              <a:solidFill>
                <a:srgbClr val="333333"/>
              </a:solidFill>
              <a:highlight>
                <a:srgbClr val="F1EFE0"/>
              </a:highlight>
              <a:latin typeface="Times New Roman"/>
              <a:ea typeface="Times New Roman"/>
              <a:cs typeface="Times New Roman"/>
              <a:sym typeface="Times New Roman"/>
            </a:endParaRPr>
          </a:p>
          <a:p>
            <a:pPr indent="0" lvl="0" marL="0" rtl="0" algn="l">
              <a:spcBef>
                <a:spcPts val="0"/>
              </a:spcBef>
              <a:spcAft>
                <a:spcPts val="0"/>
              </a:spcAft>
              <a:buNone/>
            </a:pPr>
            <a:r>
              <a:rPr lang="en" sz="1250">
                <a:solidFill>
                  <a:srgbClr val="333333"/>
                </a:solidFill>
                <a:highlight>
                  <a:srgbClr val="F1EFE0"/>
                </a:highlight>
                <a:latin typeface="Times New Roman"/>
                <a:ea typeface="Times New Roman"/>
                <a:cs typeface="Times New Roman"/>
                <a:sym typeface="Times New Roman"/>
              </a:rPr>
              <a:t> </a:t>
            </a:r>
            <a:endParaRPr sz="1250">
              <a:solidFill>
                <a:srgbClr val="333333"/>
              </a:solidFill>
              <a:highlight>
                <a:srgbClr val="F1EFE0"/>
              </a:highlight>
              <a:latin typeface="Times New Roman"/>
              <a:ea typeface="Times New Roman"/>
              <a:cs typeface="Times New Roman"/>
              <a:sym typeface="Times New Roman"/>
            </a:endParaRPr>
          </a:p>
          <a:p>
            <a:pPr indent="0" lvl="0" marL="0" rtl="0" algn="l">
              <a:spcBef>
                <a:spcPts val="0"/>
              </a:spcBef>
              <a:spcAft>
                <a:spcPts val="0"/>
              </a:spcAft>
              <a:buNone/>
            </a:pPr>
            <a:r>
              <a:rPr lang="en" sz="1250">
                <a:solidFill>
                  <a:srgbClr val="333333"/>
                </a:solidFill>
                <a:highlight>
                  <a:srgbClr val="F1EFE0"/>
                </a:highlight>
                <a:latin typeface="Times New Roman"/>
                <a:ea typeface="Times New Roman"/>
                <a:cs typeface="Times New Roman"/>
                <a:sym typeface="Times New Roman"/>
              </a:rPr>
              <a:t>Most commonly pieces of meat cut away from steaks or roasts. It is then very finely ground and mixed with other spices. Variety meats or organ meats are not typically used in hot dogs or sausages and if organs are used, the specific organ will be included in the ingredients statement on the package and the front of the package will declare “with variety meats” or “with meat byproducts.”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g4f8600ef95_6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4f8600ef95_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Rebekah</a:t>
            </a:r>
            <a:endParaRPr/>
          </a:p>
          <a:p>
            <a:pPr indent="0" lvl="0" marL="0" rtl="0" algn="l">
              <a:spcBef>
                <a:spcPts val="0"/>
              </a:spcBef>
              <a:spcAft>
                <a:spcPts val="0"/>
              </a:spcAft>
              <a:buNone/>
            </a:pPr>
            <a:r>
              <a:rPr lang="en"/>
              <a:t>9%, cheap equalizer.</a:t>
            </a:r>
            <a:endParaRPr/>
          </a:p>
          <a:p>
            <a:pPr indent="0" lvl="0" marL="0" rtl="0" algn="l">
              <a:spcBef>
                <a:spcPts val="0"/>
              </a:spcBef>
              <a:spcAft>
                <a:spcPts val="0"/>
              </a:spcAft>
              <a:buNone/>
            </a:pPr>
            <a:r>
              <a:rPr lang="en"/>
              <a:t>Simple too.</a:t>
            </a:r>
            <a:endParaRPr/>
          </a:p>
          <a:p>
            <a:pPr indent="0" lvl="0" marL="0" rtl="0" algn="l">
              <a:spcBef>
                <a:spcPts val="0"/>
              </a:spcBef>
              <a:spcAft>
                <a:spcPts val="0"/>
              </a:spcAft>
              <a:buNone/>
            </a:pPr>
            <a:r>
              <a:rPr lang="en"/>
              <a:t>Cover in swot. </a:t>
            </a:r>
            <a:endParaRPr/>
          </a:p>
          <a:p>
            <a:pPr indent="0" lvl="0" marL="0" rtl="0" algn="l">
              <a:spcBef>
                <a:spcPts val="0"/>
              </a:spcBef>
              <a:spcAft>
                <a:spcPts val="0"/>
              </a:spcAft>
              <a:buNone/>
            </a:pPr>
            <a:r>
              <a:rPr lang="en"/>
              <a:t>Among younger.</a:t>
            </a:r>
            <a:endParaRPr/>
          </a:p>
          <a:p>
            <a:pPr indent="0" lvl="0" marL="0" rtl="0" algn="l">
              <a:spcBef>
                <a:spcPts val="0"/>
              </a:spcBef>
              <a:spcAft>
                <a:spcPts val="0"/>
              </a:spcAft>
              <a:buNone/>
            </a:pPr>
            <a:r>
              <a:rPr lang="en"/>
              <a:t>Middle graphic is reference to the wide regional variety and competition; however, WS offers combos more than customization. Although we may want to focus any toppings shown in creative according to the regions we’ll point out later in geography.</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g4f8600ef95_2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4f8600ef95_2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lang="en" sz="1800">
                <a:solidFill>
                  <a:schemeClr val="dk2"/>
                </a:solidFill>
                <a:latin typeface="Proxima Nova"/>
                <a:ea typeface="Proxima Nova"/>
                <a:cs typeface="Proxima Nova"/>
                <a:sym typeface="Proxima Nova"/>
              </a:rPr>
              <a:t>BRI</a:t>
            </a:r>
            <a:endParaRPr sz="1800">
              <a:solidFill>
                <a:schemeClr val="dk2"/>
              </a:solidFill>
              <a:latin typeface="Proxima Nova"/>
              <a:ea typeface="Proxima Nova"/>
              <a:cs typeface="Proxima Nova"/>
              <a:sym typeface="Proxima Nova"/>
            </a:endParaRPr>
          </a:p>
          <a:p>
            <a:pPr indent="0" lvl="0" marL="0" rtl="0" algn="l">
              <a:lnSpc>
                <a:spcPct val="115000"/>
              </a:lnSpc>
              <a:spcBef>
                <a:spcPts val="1600"/>
              </a:spcBef>
              <a:spcAft>
                <a:spcPts val="1600"/>
              </a:spcAft>
              <a:buClr>
                <a:srgbClr val="000000"/>
              </a:buClr>
              <a:buSzPts val="1100"/>
              <a:buFont typeface="Arial"/>
              <a:buNone/>
            </a:pPr>
            <a:r>
              <a:rPr lang="en" sz="1800">
                <a:solidFill>
                  <a:schemeClr val="dk2"/>
                </a:solidFill>
                <a:latin typeface="Proxima Nova"/>
                <a:ea typeface="Proxima Nova"/>
                <a:cs typeface="Proxima Nova"/>
                <a:sym typeface="Proxima Nova"/>
              </a:rPr>
              <a:t>Talk about </a:t>
            </a:r>
            <a:r>
              <a:rPr lang="en" sz="1800">
                <a:solidFill>
                  <a:schemeClr val="dk2"/>
                </a:solidFill>
                <a:latin typeface="Proxima Nova"/>
                <a:ea typeface="Proxima Nova"/>
                <a:cs typeface="Proxima Nova"/>
                <a:sym typeface="Proxima Nova"/>
              </a:rPr>
              <a:t>Our Experience - friendly customer service, mix of people, women asked about coupons - it was kinda a snack we didn’t feel gross after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g4f8600ef95_0_7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4f8600ef95_0_7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i="1" lang="en" sz="1800"/>
              <a:t>JACLYN</a:t>
            </a:r>
            <a:endParaRPr i="1" sz="1800"/>
          </a:p>
          <a:p>
            <a:pPr indent="0" lvl="0" marL="0" rtl="0" algn="l">
              <a:lnSpc>
                <a:spcPct val="115000"/>
              </a:lnSpc>
              <a:spcBef>
                <a:spcPts val="0"/>
              </a:spcBef>
              <a:spcAft>
                <a:spcPts val="0"/>
              </a:spcAft>
              <a:buClr>
                <a:srgbClr val="000000"/>
              </a:buClr>
              <a:buSzPts val="1100"/>
              <a:buFont typeface="Arial"/>
              <a:buNone/>
            </a:pPr>
            <a:r>
              <a:t/>
            </a:r>
            <a:endParaRPr i="1" sz="1800"/>
          </a:p>
          <a:p>
            <a:pPr indent="0" lvl="0" marL="0" rtl="0" algn="l">
              <a:lnSpc>
                <a:spcPct val="115000"/>
              </a:lnSpc>
              <a:spcBef>
                <a:spcPts val="0"/>
              </a:spcBef>
              <a:spcAft>
                <a:spcPts val="0"/>
              </a:spcAft>
              <a:buClr>
                <a:srgbClr val="000000"/>
              </a:buClr>
              <a:buSzPts val="1100"/>
              <a:buFont typeface="Arial"/>
              <a:buNone/>
            </a:pPr>
            <a:r>
              <a:rPr i="1" lang="en" sz="1800"/>
              <a:t>Plant-based</a:t>
            </a:r>
            <a:r>
              <a:rPr i="1" lang="en" sz="1800"/>
              <a:t> “Meatless Mondays”-22% of Millennials are cutting back on animal protein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4278300" y="2751163"/>
            <a:ext cx="587400" cy="0"/>
          </a:xfrm>
          <a:prstGeom prst="straightConnector1">
            <a:avLst/>
          </a:prstGeom>
          <a:noFill/>
          <a:ln cap="flat" cmpd="sng" w="76200">
            <a:solidFill>
              <a:schemeClr val="dk1"/>
            </a:solidFill>
            <a:prstDash val="solid"/>
            <a:round/>
            <a:headEnd len="sm" w="sm" type="none"/>
            <a:tailEnd len="sm" w="sm" type="none"/>
          </a:ln>
        </p:spPr>
      </p:cxnSp>
      <p:sp>
        <p:nvSpPr>
          <p:cNvPr id="11" name="Google Shape;11;p2"/>
          <p:cNvSpPr txBox="1"/>
          <p:nvPr>
            <p:ph type="ctrTitle"/>
          </p:nvPr>
        </p:nvSpPr>
        <p:spPr>
          <a:xfrm>
            <a:off x="311700" y="595975"/>
            <a:ext cx="8520600" cy="1957800"/>
          </a:xfrm>
          <a:prstGeom prst="rect">
            <a:avLst/>
          </a:prstGeom>
        </p:spPr>
        <p:txBody>
          <a:bodyPr anchorCtr="0" anchor="b" bIns="91425" lIns="91425" spcFirstLastPara="1" rIns="91425" wrap="square" tIns="91425"/>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2" name="Google Shape;12;p2"/>
          <p:cNvSpPr txBox="1"/>
          <p:nvPr>
            <p:ph idx="1" type="subTitle"/>
          </p:nvPr>
        </p:nvSpPr>
        <p:spPr>
          <a:xfrm>
            <a:off x="311700" y="3165823"/>
            <a:ext cx="8520600" cy="7335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167925"/>
            <a:ext cx="8520600" cy="1980000"/>
          </a:xfrm>
          <a:prstGeom prst="rect">
            <a:avLst/>
          </a:prstGeom>
        </p:spPr>
        <p:txBody>
          <a:bodyPr anchorCtr="0" anchor="ctr" bIns="91425" lIns="91425" spcFirstLastPara="1" rIns="91425" wrap="square" tIns="91425"/>
          <a:lstStyle>
            <a:lvl1pPr lvl="0" algn="ctr">
              <a:spcBef>
                <a:spcPts val="0"/>
              </a:spcBef>
              <a:spcAft>
                <a:spcPts val="0"/>
              </a:spcAft>
              <a:buClr>
                <a:schemeClr val="dk1"/>
              </a:buClr>
              <a:buSzPts val="11000"/>
              <a:buNone/>
              <a:defRPr sz="11000">
                <a:solidFill>
                  <a:schemeClr val="dk1"/>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48" name="Google Shape;48;p11"/>
          <p:cNvSpPr txBox="1"/>
          <p:nvPr>
            <p:ph idx="1" type="body"/>
          </p:nvPr>
        </p:nvSpPr>
        <p:spPr>
          <a:xfrm>
            <a:off x="311700" y="3224250"/>
            <a:ext cx="8520600" cy="10716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311700" y="2480550"/>
            <a:ext cx="8114400" cy="2445900"/>
          </a:xfrm>
          <a:prstGeom prst="rect">
            <a:avLst/>
          </a:prstGeom>
        </p:spPr>
        <p:txBody>
          <a:bodyPr anchorCtr="0" anchor="b" bIns="91425" lIns="91425" spcFirstLastPara="1" rIns="91425" wrap="square" tIns="91425"/>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6318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490875"/>
            <a:ext cx="2808000" cy="30780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3"/>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83800" cy="40908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39" name="Google Shape;39;p9"/>
          <p:cNvSpPr txBox="1"/>
          <p:nvPr>
            <p:ph type="title"/>
          </p:nvPr>
        </p:nvSpPr>
        <p:spPr>
          <a:xfrm>
            <a:off x="265500" y="1375599"/>
            <a:ext cx="4045200" cy="1551900"/>
          </a:xfrm>
          <a:prstGeom prst="rect">
            <a:avLst/>
          </a:prstGeom>
        </p:spPr>
        <p:txBody>
          <a:bodyPr anchorCtr="0" anchor="b" bIns="91425" lIns="91425" spcFirstLastPara="1" rIns="91425" wrap="square" tIns="91425"/>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981125"/>
            <a:ext cx="4045200" cy="13455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game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indent="-317500" lvl="1" marL="9144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indent="-317500" lvl="2" marL="13716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indent="-317500" lvl="3" marL="18288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indent="-317500" lvl="4" marL="22860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indent="-317500" lvl="5" marL="27432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indent="-317500" lvl="6" marL="32004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indent="-317500" lvl="7" marL="36576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indent="-317500" lvl="8" marL="4114800">
              <a:lnSpc>
                <a:spcPct val="115000"/>
              </a:lnSpc>
              <a:spcBef>
                <a:spcPts val="1600"/>
              </a:spcBef>
              <a:spcAft>
                <a:spcPts val="160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8.pn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5.jp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www.usda.gov/wps/portal/usda/!ut/p/c4/04_SB8K8xLLM9MSSzPy8xBz9CP0os_gAC9-wMJ8QY0MDpxBDA09nXw9DFxcXQ-cAA_2CbEdFAEUOjoE!/?navtype=SU&amp;navid=FOOD_NUTRITION" TargetMode="Externa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3.png"/><Relationship Id="rId5"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 name="Shape 55"/>
        <p:cNvGrpSpPr/>
        <p:nvPr/>
      </p:nvGrpSpPr>
      <p:grpSpPr>
        <a:xfrm>
          <a:off x="0" y="0"/>
          <a:ext cx="0" cy="0"/>
          <a:chOff x="0" y="0"/>
          <a:chExt cx="0" cy="0"/>
        </a:xfrm>
      </p:grpSpPr>
      <p:pic>
        <p:nvPicPr>
          <p:cNvPr descr="Image result for wienerschnitzel" id="56" name="Google Shape;56;p13"/>
          <p:cNvPicPr preferRelativeResize="0"/>
          <p:nvPr/>
        </p:nvPicPr>
        <p:blipFill>
          <a:blip r:embed="rId3">
            <a:alphaModFix/>
          </a:blip>
          <a:stretch>
            <a:fillRect/>
          </a:stretch>
        </p:blipFill>
        <p:spPr>
          <a:xfrm>
            <a:off x="1925333" y="274775"/>
            <a:ext cx="5293334" cy="3797300"/>
          </a:xfrm>
          <a:prstGeom prst="rect">
            <a:avLst/>
          </a:prstGeom>
          <a:noFill/>
          <a:ln>
            <a:noFill/>
          </a:ln>
        </p:spPr>
      </p:pic>
      <p:sp>
        <p:nvSpPr>
          <p:cNvPr id="57" name="Google Shape;57;p13"/>
          <p:cNvSpPr/>
          <p:nvPr/>
        </p:nvSpPr>
        <p:spPr>
          <a:xfrm>
            <a:off x="8600" y="4218700"/>
            <a:ext cx="9144000" cy="952500"/>
          </a:xfrm>
          <a:prstGeom prst="rect">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FF0000"/>
              </a:highlight>
            </a:endParaRPr>
          </a:p>
        </p:txBody>
      </p:sp>
      <p:sp>
        <p:nvSpPr>
          <p:cNvPr id="58" name="Google Shape;58;p13"/>
          <p:cNvSpPr txBox="1"/>
          <p:nvPr/>
        </p:nvSpPr>
        <p:spPr>
          <a:xfrm>
            <a:off x="1925325" y="4577100"/>
            <a:ext cx="6567000" cy="5664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1800">
                <a:solidFill>
                  <a:srgbClr val="F1C232"/>
                </a:solidFill>
                <a:latin typeface="Proxima Nova"/>
                <a:ea typeface="Proxima Nova"/>
                <a:cs typeface="Proxima Nova"/>
                <a:sym typeface="Proxima Nova"/>
              </a:rPr>
              <a:t>Secondary Research and Insights</a:t>
            </a:r>
            <a:endParaRPr b="1" sz="1800">
              <a:solidFill>
                <a:srgbClr val="F1C232"/>
              </a:solidFill>
              <a:latin typeface="Proxima Nova"/>
              <a:ea typeface="Proxima Nova"/>
              <a:cs typeface="Proxima Nova"/>
              <a:sym typeface="Proxima Nov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Google Shape;148;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00"/>
                </a:solidFill>
                <a:latin typeface="Fredoka One"/>
                <a:ea typeface="Fredoka One"/>
                <a:cs typeface="Fredoka One"/>
                <a:sym typeface="Fredoka One"/>
              </a:rPr>
              <a:t>Competitors</a:t>
            </a:r>
            <a:endParaRPr>
              <a:solidFill>
                <a:srgbClr val="FF0000"/>
              </a:solidFill>
              <a:latin typeface="Fredoka One"/>
              <a:ea typeface="Fredoka One"/>
              <a:cs typeface="Fredoka One"/>
              <a:sym typeface="Fredoka One"/>
            </a:endParaRPr>
          </a:p>
        </p:txBody>
      </p:sp>
      <p:sp>
        <p:nvSpPr>
          <p:cNvPr id="149" name="Google Shape;149;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lnSpc>
                <a:spcPct val="200000"/>
              </a:lnSpc>
              <a:spcBef>
                <a:spcPts val="0"/>
              </a:spcBef>
              <a:spcAft>
                <a:spcPts val="0"/>
              </a:spcAft>
              <a:buSzPts val="1800"/>
              <a:buChar char="-"/>
            </a:pPr>
            <a:r>
              <a:rPr b="1" lang="en"/>
              <a:t>Fast Food</a:t>
            </a:r>
            <a:endParaRPr b="1"/>
          </a:p>
          <a:p>
            <a:pPr indent="-317500" lvl="1" marL="914400" rtl="0" algn="l">
              <a:lnSpc>
                <a:spcPct val="200000"/>
              </a:lnSpc>
              <a:spcBef>
                <a:spcPts val="0"/>
              </a:spcBef>
              <a:spcAft>
                <a:spcPts val="0"/>
              </a:spcAft>
              <a:buClr>
                <a:srgbClr val="000000"/>
              </a:buClr>
              <a:buSzPts val="1400"/>
              <a:buChar char="-"/>
            </a:pPr>
            <a:r>
              <a:rPr lang="en">
                <a:solidFill>
                  <a:srgbClr val="000000"/>
                </a:solidFill>
              </a:rPr>
              <a:t>Wendy’s: viral social media/social engagement, brand voice, sleek design </a:t>
            </a:r>
            <a:endParaRPr>
              <a:solidFill>
                <a:srgbClr val="000000"/>
              </a:solidFill>
            </a:endParaRPr>
          </a:p>
          <a:p>
            <a:pPr indent="-317500" lvl="1" marL="914400" rtl="0" algn="l">
              <a:lnSpc>
                <a:spcPct val="200000"/>
              </a:lnSpc>
              <a:spcBef>
                <a:spcPts val="0"/>
              </a:spcBef>
              <a:spcAft>
                <a:spcPts val="0"/>
              </a:spcAft>
              <a:buClr>
                <a:srgbClr val="000000"/>
              </a:buClr>
              <a:buSzPts val="1400"/>
              <a:buChar char="-"/>
            </a:pPr>
            <a:r>
              <a:rPr lang="en">
                <a:solidFill>
                  <a:srgbClr val="000000"/>
                </a:solidFill>
              </a:rPr>
              <a:t>Taco Bell: innovative products, clever marketing, “higher quality” Cantina concept</a:t>
            </a:r>
            <a:endParaRPr>
              <a:solidFill>
                <a:srgbClr val="000000"/>
              </a:solidFill>
            </a:endParaRPr>
          </a:p>
          <a:p>
            <a:pPr indent="-342900" lvl="0" marL="457200" rtl="0" algn="l">
              <a:lnSpc>
                <a:spcPct val="200000"/>
              </a:lnSpc>
              <a:spcBef>
                <a:spcPts val="0"/>
              </a:spcBef>
              <a:spcAft>
                <a:spcPts val="0"/>
              </a:spcAft>
              <a:buSzPts val="1800"/>
              <a:buChar char="-"/>
            </a:pPr>
            <a:r>
              <a:rPr b="1" lang="en"/>
              <a:t>Grocery Store</a:t>
            </a:r>
            <a:endParaRPr b="1"/>
          </a:p>
          <a:p>
            <a:pPr indent="-317500" lvl="1" marL="914400" rtl="0" algn="l">
              <a:lnSpc>
                <a:spcPct val="200000"/>
              </a:lnSpc>
              <a:spcBef>
                <a:spcPts val="0"/>
              </a:spcBef>
              <a:spcAft>
                <a:spcPts val="0"/>
              </a:spcAft>
              <a:buClr>
                <a:srgbClr val="000000"/>
              </a:buClr>
              <a:buSzPts val="1400"/>
              <a:buChar char="-"/>
            </a:pPr>
            <a:r>
              <a:rPr lang="en">
                <a:solidFill>
                  <a:srgbClr val="000000"/>
                </a:solidFill>
              </a:rPr>
              <a:t>Ball Park  - “Plump when you cook ‘em”</a:t>
            </a:r>
            <a:endParaRPr>
              <a:solidFill>
                <a:srgbClr val="000000"/>
              </a:solidFill>
            </a:endParaRPr>
          </a:p>
          <a:p>
            <a:pPr indent="-317500" lvl="1" marL="914400" rtl="0" algn="l">
              <a:lnSpc>
                <a:spcPct val="200000"/>
              </a:lnSpc>
              <a:spcBef>
                <a:spcPts val="0"/>
              </a:spcBef>
              <a:spcAft>
                <a:spcPts val="0"/>
              </a:spcAft>
              <a:buClr>
                <a:srgbClr val="000000"/>
              </a:buClr>
              <a:buSzPts val="1400"/>
              <a:buChar char="-"/>
            </a:pPr>
            <a:r>
              <a:rPr lang="en">
                <a:solidFill>
                  <a:srgbClr val="000000"/>
                </a:solidFill>
              </a:rPr>
              <a:t>Oscar Mayer  - “Better hot dog for all”</a:t>
            </a:r>
            <a:endParaRPr>
              <a:solidFill>
                <a:srgbClr val="000000"/>
              </a:solidFill>
            </a:endParaRPr>
          </a:p>
          <a:p>
            <a:pPr indent="-317500" lvl="1" marL="914400" rtl="0" algn="l">
              <a:lnSpc>
                <a:spcPct val="200000"/>
              </a:lnSpc>
              <a:spcBef>
                <a:spcPts val="0"/>
              </a:spcBef>
              <a:spcAft>
                <a:spcPts val="0"/>
              </a:spcAft>
              <a:buClr>
                <a:srgbClr val="000000"/>
              </a:buClr>
              <a:buSzPts val="1400"/>
              <a:buChar char="-"/>
            </a:pPr>
            <a:r>
              <a:rPr lang="en">
                <a:solidFill>
                  <a:srgbClr val="000000"/>
                </a:solidFill>
              </a:rPr>
              <a:t>Hebrew National  - “The better than a hot dog hot dog” &amp; “We answer to a higher authority”</a:t>
            </a:r>
            <a:endParaRPr>
              <a:solidFill>
                <a:srgbClr val="000000"/>
              </a:solidFill>
            </a:endParaRPr>
          </a:p>
          <a:p>
            <a:pPr indent="-317500" lvl="1" marL="914400" rtl="0" algn="l">
              <a:lnSpc>
                <a:spcPct val="200000"/>
              </a:lnSpc>
              <a:spcBef>
                <a:spcPts val="0"/>
              </a:spcBef>
              <a:spcAft>
                <a:spcPts val="0"/>
              </a:spcAft>
              <a:buClr>
                <a:srgbClr val="000000"/>
              </a:buClr>
              <a:buSzPts val="1400"/>
              <a:buChar char="-"/>
            </a:pPr>
            <a:r>
              <a:rPr lang="en">
                <a:solidFill>
                  <a:srgbClr val="000000"/>
                </a:solidFill>
              </a:rPr>
              <a:t>Nathan’s Famous</a:t>
            </a:r>
            <a:endParaRPr>
              <a:solidFill>
                <a:srgbClr val="000000"/>
              </a:solidFill>
            </a:endParaRPr>
          </a:p>
        </p:txBody>
      </p:sp>
      <p:pic>
        <p:nvPicPr>
          <p:cNvPr descr="Image result for hot dog cartoon" id="150" name="Google Shape;150;p22"/>
          <p:cNvPicPr preferRelativeResize="0"/>
          <p:nvPr/>
        </p:nvPicPr>
        <p:blipFill>
          <a:blip r:embed="rId3">
            <a:alphaModFix/>
          </a:blip>
          <a:stretch>
            <a:fillRect/>
          </a:stretch>
        </p:blipFill>
        <p:spPr>
          <a:xfrm rot="2434818">
            <a:off x="947846" y="3206950"/>
            <a:ext cx="196934" cy="196948"/>
          </a:xfrm>
          <a:prstGeom prst="rect">
            <a:avLst/>
          </a:prstGeom>
          <a:noFill/>
          <a:ln>
            <a:noFill/>
          </a:ln>
        </p:spPr>
      </p:pic>
      <p:pic>
        <p:nvPicPr>
          <p:cNvPr descr="Image result for hot dog cartoon" id="151" name="Google Shape;151;p22"/>
          <p:cNvPicPr preferRelativeResize="0"/>
          <p:nvPr/>
        </p:nvPicPr>
        <p:blipFill>
          <a:blip r:embed="rId3">
            <a:alphaModFix/>
          </a:blip>
          <a:stretch>
            <a:fillRect/>
          </a:stretch>
        </p:blipFill>
        <p:spPr>
          <a:xfrm rot="2434818">
            <a:off x="947846" y="3632225"/>
            <a:ext cx="196934" cy="196948"/>
          </a:xfrm>
          <a:prstGeom prst="rect">
            <a:avLst/>
          </a:prstGeom>
          <a:noFill/>
          <a:ln>
            <a:noFill/>
          </a:ln>
        </p:spPr>
      </p:pic>
      <p:pic>
        <p:nvPicPr>
          <p:cNvPr descr="Image result for hot dog cartoon" id="152" name="Google Shape;152;p22"/>
          <p:cNvPicPr preferRelativeResize="0"/>
          <p:nvPr/>
        </p:nvPicPr>
        <p:blipFill>
          <a:blip r:embed="rId3">
            <a:alphaModFix/>
          </a:blip>
          <a:stretch>
            <a:fillRect/>
          </a:stretch>
        </p:blipFill>
        <p:spPr>
          <a:xfrm rot="2434818">
            <a:off x="947846" y="4091600"/>
            <a:ext cx="196934" cy="196948"/>
          </a:xfrm>
          <a:prstGeom prst="rect">
            <a:avLst/>
          </a:prstGeom>
          <a:noFill/>
          <a:ln>
            <a:noFill/>
          </a:ln>
        </p:spPr>
      </p:pic>
      <p:pic>
        <p:nvPicPr>
          <p:cNvPr descr="Image result for hot dog cartoon" id="153" name="Google Shape;153;p22"/>
          <p:cNvPicPr preferRelativeResize="0"/>
          <p:nvPr/>
        </p:nvPicPr>
        <p:blipFill>
          <a:blip r:embed="rId3">
            <a:alphaModFix/>
          </a:blip>
          <a:stretch>
            <a:fillRect/>
          </a:stretch>
        </p:blipFill>
        <p:spPr>
          <a:xfrm rot="2434818">
            <a:off x="947846" y="4502050"/>
            <a:ext cx="196934" cy="19694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Google Shape;158;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00"/>
                </a:solidFill>
                <a:latin typeface="Fredoka One"/>
                <a:ea typeface="Fredoka One"/>
                <a:cs typeface="Fredoka One"/>
                <a:sym typeface="Fredoka One"/>
              </a:rPr>
              <a:t>Successful Re-Brands </a:t>
            </a:r>
            <a:endParaRPr>
              <a:solidFill>
                <a:srgbClr val="FF0000"/>
              </a:solidFill>
              <a:latin typeface="Fredoka One"/>
              <a:ea typeface="Fredoka One"/>
              <a:cs typeface="Fredoka One"/>
              <a:sym typeface="Fredoka One"/>
            </a:endParaRPr>
          </a:p>
        </p:txBody>
      </p:sp>
      <p:sp>
        <p:nvSpPr>
          <p:cNvPr id="159" name="Google Shape;159;p23"/>
          <p:cNvSpPr txBox="1"/>
          <p:nvPr/>
        </p:nvSpPr>
        <p:spPr>
          <a:xfrm>
            <a:off x="2792375" y="1353650"/>
            <a:ext cx="2207700" cy="346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FF0000"/>
                </a:solidFill>
                <a:latin typeface="Proxima Nova"/>
                <a:ea typeface="Proxima Nova"/>
                <a:cs typeface="Proxima Nova"/>
                <a:sym typeface="Proxima Nova"/>
              </a:rPr>
              <a:t>Problem:</a:t>
            </a:r>
            <a:endParaRPr sz="1600">
              <a:solidFill>
                <a:srgbClr val="FF0000"/>
              </a:solidFill>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a:p>
            <a:pPr indent="0" lvl="0" marL="0" rtl="0" algn="l">
              <a:lnSpc>
                <a:spcPct val="115000"/>
              </a:lnSpc>
              <a:spcBef>
                <a:spcPts val="0"/>
              </a:spcBef>
              <a:spcAft>
                <a:spcPts val="0"/>
              </a:spcAft>
              <a:buNone/>
            </a:pPr>
            <a:r>
              <a:rPr lang="en" sz="1200">
                <a:latin typeface="Proxima Nova"/>
                <a:ea typeface="Proxima Nova"/>
                <a:cs typeface="Proxima Nova"/>
                <a:sym typeface="Proxima Nova"/>
              </a:rPr>
              <a:t>P</a:t>
            </a:r>
            <a:r>
              <a:rPr lang="en" sz="1200">
                <a:latin typeface="Proxima Nova"/>
                <a:ea typeface="Proxima Nova"/>
                <a:cs typeface="Proxima Nova"/>
                <a:sym typeface="Proxima Nova"/>
              </a:rPr>
              <a:t>eople didn’t understand the difference between healthy and unhealthy fats. </a:t>
            </a:r>
            <a:endParaRPr sz="1200">
              <a:latin typeface="Proxima Nova"/>
              <a:ea typeface="Proxima Nova"/>
              <a:cs typeface="Proxima Nova"/>
              <a:sym typeface="Proxima Nova"/>
            </a:endParaRPr>
          </a:p>
          <a:p>
            <a:pPr indent="0" lvl="0" marL="0" rtl="0" algn="l">
              <a:spcBef>
                <a:spcPts val="0"/>
              </a:spcBef>
              <a:spcAft>
                <a:spcPts val="0"/>
              </a:spcAft>
              <a:buNone/>
            </a:pPr>
            <a:r>
              <a:t/>
            </a:r>
            <a:endParaRPr sz="1200">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200">
              <a:latin typeface="Proxima Nova"/>
              <a:ea typeface="Proxima Nova"/>
              <a:cs typeface="Proxima Nova"/>
              <a:sym typeface="Proxima Nova"/>
            </a:endParaRPr>
          </a:p>
          <a:p>
            <a:pPr indent="0" lvl="0" marL="0" rtl="0" algn="l">
              <a:lnSpc>
                <a:spcPct val="115000"/>
              </a:lnSpc>
              <a:spcBef>
                <a:spcPts val="0"/>
              </a:spcBef>
              <a:spcAft>
                <a:spcPts val="0"/>
              </a:spcAft>
              <a:buNone/>
            </a:pPr>
            <a:r>
              <a:rPr lang="en" sz="1200">
                <a:latin typeface="Proxima Nova"/>
                <a:ea typeface="Proxima Nova"/>
                <a:cs typeface="Proxima Nova"/>
                <a:sym typeface="Proxima Nova"/>
              </a:rPr>
              <a:t>A viral video saying the way eggs were hatched was inhumane. </a:t>
            </a:r>
            <a:endParaRPr sz="1200">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200">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200">
              <a:latin typeface="Proxima Nova"/>
              <a:ea typeface="Proxima Nova"/>
              <a:cs typeface="Proxima Nova"/>
              <a:sym typeface="Proxima Nova"/>
            </a:endParaRPr>
          </a:p>
          <a:p>
            <a:pPr indent="0" lvl="0" marL="0" rtl="0" algn="l">
              <a:lnSpc>
                <a:spcPct val="115000"/>
              </a:lnSpc>
              <a:spcBef>
                <a:spcPts val="0"/>
              </a:spcBef>
              <a:spcAft>
                <a:spcPts val="0"/>
              </a:spcAft>
              <a:buNone/>
            </a:pPr>
            <a:r>
              <a:rPr lang="en" sz="1200">
                <a:latin typeface="Proxima Nova"/>
                <a:ea typeface="Proxima Nova"/>
                <a:cs typeface="Proxima Nova"/>
                <a:sym typeface="Proxima Nova"/>
              </a:rPr>
              <a:t>People were drinking less milk, and more soft drinks.</a:t>
            </a:r>
            <a:endParaRPr sz="1200">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a:latin typeface="Proxima Nova"/>
              <a:ea typeface="Proxima Nova"/>
              <a:cs typeface="Proxima Nova"/>
              <a:sym typeface="Proxima Nova"/>
            </a:endParaRPr>
          </a:p>
        </p:txBody>
      </p:sp>
      <p:sp>
        <p:nvSpPr>
          <p:cNvPr id="160" name="Google Shape;160;p23"/>
          <p:cNvSpPr txBox="1"/>
          <p:nvPr/>
        </p:nvSpPr>
        <p:spPr>
          <a:xfrm>
            <a:off x="806975" y="1353650"/>
            <a:ext cx="2315100" cy="296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FF0000"/>
                </a:solidFill>
                <a:latin typeface="Proxima Nova"/>
                <a:ea typeface="Proxima Nova"/>
                <a:cs typeface="Proxima Nova"/>
                <a:sym typeface="Proxima Nova"/>
              </a:rPr>
              <a:t>Foods:</a:t>
            </a:r>
            <a:endParaRPr sz="1600">
              <a:solidFill>
                <a:srgbClr val="FF0000"/>
              </a:solidFill>
              <a:latin typeface="Proxima Nova"/>
              <a:ea typeface="Proxima Nova"/>
              <a:cs typeface="Proxima Nova"/>
              <a:sym typeface="Proxima Nova"/>
            </a:endParaRPr>
          </a:p>
          <a:p>
            <a:pPr indent="0" lvl="0" marL="0" rtl="0" algn="l">
              <a:spcBef>
                <a:spcPts val="0"/>
              </a:spcBef>
              <a:spcAft>
                <a:spcPts val="0"/>
              </a:spcAft>
              <a:buNone/>
            </a:pPr>
            <a:r>
              <a:t/>
            </a:r>
            <a:endParaRPr sz="1600">
              <a:solidFill>
                <a:srgbClr val="FF0000"/>
              </a:solidFill>
              <a:latin typeface="Proxima Nova"/>
              <a:ea typeface="Proxima Nova"/>
              <a:cs typeface="Proxima Nova"/>
              <a:sym typeface="Proxima Nova"/>
            </a:endParaRPr>
          </a:p>
          <a:p>
            <a:pPr indent="0" lvl="0" marL="0" rtl="0" algn="l">
              <a:spcBef>
                <a:spcPts val="0"/>
              </a:spcBef>
              <a:spcAft>
                <a:spcPts val="0"/>
              </a:spcAft>
              <a:buNone/>
            </a:pPr>
            <a:r>
              <a:t/>
            </a:r>
            <a:endParaRPr sz="1600">
              <a:solidFill>
                <a:srgbClr val="FF0000"/>
              </a:solidFill>
              <a:latin typeface="Proxima Nova"/>
              <a:ea typeface="Proxima Nova"/>
              <a:cs typeface="Proxima Nova"/>
              <a:sym typeface="Proxima Nova"/>
            </a:endParaRPr>
          </a:p>
          <a:p>
            <a:pPr indent="457200" lvl="0" marL="0" rtl="0" algn="l">
              <a:spcBef>
                <a:spcPts val="0"/>
              </a:spcBef>
              <a:spcAft>
                <a:spcPts val="0"/>
              </a:spcAft>
              <a:buNone/>
            </a:pPr>
            <a:r>
              <a:rPr lang="en" sz="1600">
                <a:solidFill>
                  <a:srgbClr val="FF0000"/>
                </a:solidFill>
                <a:latin typeface="Proxima Nova"/>
                <a:ea typeface="Proxima Nova"/>
                <a:cs typeface="Proxima Nova"/>
                <a:sym typeface="Proxima Nova"/>
              </a:rPr>
              <a:t>Avocados</a:t>
            </a:r>
            <a:endParaRPr sz="1600">
              <a:solidFill>
                <a:srgbClr val="FF0000"/>
              </a:solidFill>
              <a:latin typeface="Proxima Nova"/>
              <a:ea typeface="Proxima Nova"/>
              <a:cs typeface="Proxima Nova"/>
              <a:sym typeface="Proxima Nova"/>
            </a:endParaRPr>
          </a:p>
          <a:p>
            <a:pPr indent="0" lvl="0" marL="0" rtl="0" algn="l">
              <a:spcBef>
                <a:spcPts val="0"/>
              </a:spcBef>
              <a:spcAft>
                <a:spcPts val="0"/>
              </a:spcAft>
              <a:buNone/>
            </a:pPr>
            <a:r>
              <a:t/>
            </a:r>
            <a:endParaRPr sz="1600">
              <a:solidFill>
                <a:srgbClr val="FF0000"/>
              </a:solidFill>
              <a:latin typeface="Proxima Nova"/>
              <a:ea typeface="Proxima Nova"/>
              <a:cs typeface="Proxima Nova"/>
              <a:sym typeface="Proxima Nova"/>
            </a:endParaRPr>
          </a:p>
          <a:p>
            <a:pPr indent="0" lvl="0" marL="0" rtl="0" algn="l">
              <a:spcBef>
                <a:spcPts val="0"/>
              </a:spcBef>
              <a:spcAft>
                <a:spcPts val="0"/>
              </a:spcAft>
              <a:buNone/>
            </a:pPr>
            <a:r>
              <a:t/>
            </a:r>
            <a:endParaRPr sz="1600">
              <a:solidFill>
                <a:srgbClr val="FF0000"/>
              </a:solidFill>
              <a:latin typeface="Proxima Nova"/>
              <a:ea typeface="Proxima Nova"/>
              <a:cs typeface="Proxima Nova"/>
              <a:sym typeface="Proxima Nova"/>
            </a:endParaRPr>
          </a:p>
          <a:p>
            <a:pPr indent="0" lvl="0" marL="0" rtl="0" algn="l">
              <a:spcBef>
                <a:spcPts val="0"/>
              </a:spcBef>
              <a:spcAft>
                <a:spcPts val="0"/>
              </a:spcAft>
              <a:buNone/>
            </a:pPr>
            <a:r>
              <a:t/>
            </a:r>
            <a:endParaRPr sz="1600">
              <a:solidFill>
                <a:srgbClr val="FF0000"/>
              </a:solidFill>
              <a:latin typeface="Proxima Nova"/>
              <a:ea typeface="Proxima Nova"/>
              <a:cs typeface="Proxima Nova"/>
              <a:sym typeface="Proxima Nova"/>
            </a:endParaRPr>
          </a:p>
          <a:p>
            <a:pPr indent="457200" lvl="0" marL="0" rtl="0" algn="l">
              <a:spcBef>
                <a:spcPts val="0"/>
              </a:spcBef>
              <a:spcAft>
                <a:spcPts val="0"/>
              </a:spcAft>
              <a:buNone/>
            </a:pPr>
            <a:r>
              <a:rPr lang="en" sz="1600">
                <a:solidFill>
                  <a:srgbClr val="FF0000"/>
                </a:solidFill>
                <a:latin typeface="Proxima Nova"/>
                <a:ea typeface="Proxima Nova"/>
                <a:cs typeface="Proxima Nova"/>
                <a:sym typeface="Proxima Nova"/>
              </a:rPr>
              <a:t>Eggs</a:t>
            </a:r>
            <a:endParaRPr sz="1600">
              <a:solidFill>
                <a:srgbClr val="FF0000"/>
              </a:solidFill>
              <a:latin typeface="Proxima Nova"/>
              <a:ea typeface="Proxima Nova"/>
              <a:cs typeface="Proxima Nova"/>
              <a:sym typeface="Proxima Nova"/>
            </a:endParaRPr>
          </a:p>
          <a:p>
            <a:pPr indent="0" lvl="0" marL="0" rtl="0" algn="l">
              <a:spcBef>
                <a:spcPts val="0"/>
              </a:spcBef>
              <a:spcAft>
                <a:spcPts val="0"/>
              </a:spcAft>
              <a:buNone/>
            </a:pPr>
            <a:r>
              <a:t/>
            </a:r>
            <a:endParaRPr sz="1600">
              <a:solidFill>
                <a:srgbClr val="FF0000"/>
              </a:solidFill>
              <a:latin typeface="Proxima Nova"/>
              <a:ea typeface="Proxima Nova"/>
              <a:cs typeface="Proxima Nova"/>
              <a:sym typeface="Proxima Nova"/>
            </a:endParaRPr>
          </a:p>
          <a:p>
            <a:pPr indent="0" lvl="0" marL="0" rtl="0" algn="l">
              <a:spcBef>
                <a:spcPts val="0"/>
              </a:spcBef>
              <a:spcAft>
                <a:spcPts val="0"/>
              </a:spcAft>
              <a:buNone/>
            </a:pPr>
            <a:r>
              <a:t/>
            </a:r>
            <a:endParaRPr sz="1600">
              <a:solidFill>
                <a:srgbClr val="FF0000"/>
              </a:solidFill>
              <a:latin typeface="Proxima Nova"/>
              <a:ea typeface="Proxima Nova"/>
              <a:cs typeface="Proxima Nova"/>
              <a:sym typeface="Proxima Nova"/>
            </a:endParaRPr>
          </a:p>
          <a:p>
            <a:pPr indent="0" lvl="0" marL="0" rtl="0" algn="l">
              <a:spcBef>
                <a:spcPts val="0"/>
              </a:spcBef>
              <a:spcAft>
                <a:spcPts val="0"/>
              </a:spcAft>
              <a:buNone/>
            </a:pPr>
            <a:r>
              <a:t/>
            </a:r>
            <a:endParaRPr sz="1600">
              <a:solidFill>
                <a:srgbClr val="FF0000"/>
              </a:solidFill>
              <a:latin typeface="Proxima Nova"/>
              <a:ea typeface="Proxima Nova"/>
              <a:cs typeface="Proxima Nova"/>
              <a:sym typeface="Proxima Nova"/>
            </a:endParaRPr>
          </a:p>
          <a:p>
            <a:pPr indent="457200" lvl="0" marL="0" rtl="0" algn="l">
              <a:spcBef>
                <a:spcPts val="0"/>
              </a:spcBef>
              <a:spcAft>
                <a:spcPts val="0"/>
              </a:spcAft>
              <a:buNone/>
            </a:pPr>
            <a:r>
              <a:rPr lang="en" sz="1600">
                <a:solidFill>
                  <a:srgbClr val="FF0000"/>
                </a:solidFill>
                <a:latin typeface="Proxima Nova"/>
                <a:ea typeface="Proxima Nova"/>
                <a:cs typeface="Proxima Nova"/>
                <a:sym typeface="Proxima Nova"/>
              </a:rPr>
              <a:t>Milk</a:t>
            </a:r>
            <a:endParaRPr sz="1600">
              <a:solidFill>
                <a:srgbClr val="FF0000"/>
              </a:solidFill>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a:p>
            <a:pPr indent="0" lvl="0" marL="0" rtl="0" algn="l">
              <a:spcBef>
                <a:spcPts val="0"/>
              </a:spcBef>
              <a:spcAft>
                <a:spcPts val="0"/>
              </a:spcAft>
              <a:buNone/>
            </a:pPr>
            <a:r>
              <a:rPr lang="en">
                <a:latin typeface="Proxima Nova"/>
                <a:ea typeface="Proxima Nova"/>
                <a:cs typeface="Proxima Nova"/>
                <a:sym typeface="Proxima Nova"/>
              </a:rPr>
              <a:t> </a:t>
            </a:r>
            <a:endParaRPr>
              <a:latin typeface="Proxima Nova"/>
              <a:ea typeface="Proxima Nova"/>
              <a:cs typeface="Proxima Nova"/>
              <a:sym typeface="Proxima Nova"/>
            </a:endParaRPr>
          </a:p>
        </p:txBody>
      </p:sp>
      <p:sp>
        <p:nvSpPr>
          <p:cNvPr id="161" name="Google Shape;161;p23"/>
          <p:cNvSpPr txBox="1"/>
          <p:nvPr/>
        </p:nvSpPr>
        <p:spPr>
          <a:xfrm>
            <a:off x="5680675" y="1353650"/>
            <a:ext cx="2589600" cy="312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FF0000"/>
                </a:solidFill>
                <a:latin typeface="Proxima Nova"/>
                <a:ea typeface="Proxima Nova"/>
                <a:cs typeface="Proxima Nova"/>
                <a:sym typeface="Proxima Nova"/>
              </a:rPr>
              <a:t>Turning Point:</a:t>
            </a:r>
            <a:endParaRPr sz="1600">
              <a:solidFill>
                <a:srgbClr val="FF0000"/>
              </a:solidFill>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100">
              <a:latin typeface="Proxima Nova"/>
              <a:ea typeface="Proxima Nova"/>
              <a:cs typeface="Proxima Nova"/>
              <a:sym typeface="Proxima Nova"/>
            </a:endParaRPr>
          </a:p>
          <a:p>
            <a:pPr indent="0" lvl="0" marL="0" rtl="0" algn="l">
              <a:lnSpc>
                <a:spcPct val="115000"/>
              </a:lnSpc>
              <a:spcBef>
                <a:spcPts val="0"/>
              </a:spcBef>
              <a:spcAft>
                <a:spcPts val="0"/>
              </a:spcAft>
              <a:buNone/>
            </a:pPr>
            <a:r>
              <a:rPr lang="en" sz="1200">
                <a:latin typeface="Proxima Nova"/>
                <a:ea typeface="Proxima Nova"/>
                <a:cs typeface="Proxima Nova"/>
                <a:sym typeface="Proxima Nova"/>
              </a:rPr>
              <a:t>Super Bowl cemented guacamole as a snack item.</a:t>
            </a:r>
            <a:endParaRPr sz="1200">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200">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200">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200">
              <a:latin typeface="Proxima Nova"/>
              <a:ea typeface="Proxima Nova"/>
              <a:cs typeface="Proxima Nova"/>
              <a:sym typeface="Proxima Nova"/>
            </a:endParaRPr>
          </a:p>
          <a:p>
            <a:pPr indent="0" lvl="0" marL="0" rtl="0" algn="l">
              <a:lnSpc>
                <a:spcPct val="115000"/>
              </a:lnSpc>
              <a:spcBef>
                <a:spcPts val="0"/>
              </a:spcBef>
              <a:spcAft>
                <a:spcPts val="0"/>
              </a:spcAft>
              <a:buNone/>
            </a:pPr>
            <a:r>
              <a:rPr lang="en" sz="1200">
                <a:latin typeface="Proxima Nova"/>
                <a:ea typeface="Proxima Nova"/>
                <a:cs typeface="Proxima Nova"/>
                <a:sym typeface="Proxima Nova"/>
              </a:rPr>
              <a:t>“The good egg” campaign showing transparency.</a:t>
            </a:r>
            <a:endParaRPr sz="1200">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200">
              <a:latin typeface="Proxima Nova"/>
              <a:ea typeface="Proxima Nova"/>
              <a:cs typeface="Proxima Nova"/>
              <a:sym typeface="Proxima Nova"/>
            </a:endParaRPr>
          </a:p>
          <a:p>
            <a:pPr indent="0" lvl="0" marL="0" rtl="0" algn="l">
              <a:lnSpc>
                <a:spcPct val="115000"/>
              </a:lnSpc>
              <a:spcBef>
                <a:spcPts val="0"/>
              </a:spcBef>
              <a:spcAft>
                <a:spcPts val="0"/>
              </a:spcAft>
              <a:buClr>
                <a:srgbClr val="000000"/>
              </a:buClr>
              <a:buSzPts val="1100"/>
              <a:buFont typeface="Arial"/>
              <a:buNone/>
            </a:pPr>
            <a:r>
              <a:t/>
            </a:r>
            <a:endParaRPr sz="1200">
              <a:latin typeface="Proxima Nova"/>
              <a:ea typeface="Proxima Nova"/>
              <a:cs typeface="Proxima Nova"/>
              <a:sym typeface="Proxima Nova"/>
            </a:endParaRPr>
          </a:p>
          <a:p>
            <a:pPr indent="0" lvl="0" marL="0" rtl="0" algn="l">
              <a:lnSpc>
                <a:spcPct val="115000"/>
              </a:lnSpc>
              <a:spcBef>
                <a:spcPts val="0"/>
              </a:spcBef>
              <a:spcAft>
                <a:spcPts val="0"/>
              </a:spcAft>
              <a:buClr>
                <a:srgbClr val="000000"/>
              </a:buClr>
              <a:buSzPts val="1100"/>
              <a:buFont typeface="Arial"/>
              <a:buNone/>
            </a:pPr>
            <a:r>
              <a:t/>
            </a:r>
            <a:endParaRPr sz="1200">
              <a:latin typeface="Proxima Nova"/>
              <a:ea typeface="Proxima Nova"/>
              <a:cs typeface="Proxima Nova"/>
              <a:sym typeface="Proxima Nova"/>
            </a:endParaRPr>
          </a:p>
          <a:p>
            <a:pPr indent="0" lvl="0" marL="0" rtl="0" algn="l">
              <a:lnSpc>
                <a:spcPct val="115000"/>
              </a:lnSpc>
              <a:spcBef>
                <a:spcPts val="0"/>
              </a:spcBef>
              <a:spcAft>
                <a:spcPts val="0"/>
              </a:spcAft>
              <a:buClr>
                <a:srgbClr val="000000"/>
              </a:buClr>
              <a:buSzPts val="1100"/>
              <a:buFont typeface="Arial"/>
              <a:buNone/>
            </a:pPr>
            <a:r>
              <a:rPr lang="en" sz="1200">
                <a:latin typeface="Proxima Nova"/>
                <a:ea typeface="Proxima Nova"/>
                <a:cs typeface="Proxima Nova"/>
                <a:sym typeface="Proxima Nova"/>
              </a:rPr>
              <a:t>Remind Milk Drinkers of the anxiety that came when milk wasn’t available at crucial moments.</a:t>
            </a:r>
            <a:endParaRPr sz="1200">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100">
              <a:latin typeface="Proxima Nova"/>
              <a:ea typeface="Proxima Nova"/>
              <a:cs typeface="Proxima Nova"/>
              <a:sym typeface="Proxima Nova"/>
            </a:endParaRPr>
          </a:p>
        </p:txBody>
      </p:sp>
      <p:cxnSp>
        <p:nvCxnSpPr>
          <p:cNvPr id="162" name="Google Shape;162;p23"/>
          <p:cNvCxnSpPr/>
          <p:nvPr/>
        </p:nvCxnSpPr>
        <p:spPr>
          <a:xfrm>
            <a:off x="1884375" y="2856175"/>
            <a:ext cx="5925600" cy="0"/>
          </a:xfrm>
          <a:prstGeom prst="straightConnector1">
            <a:avLst/>
          </a:prstGeom>
          <a:noFill/>
          <a:ln cap="flat" cmpd="sng" w="9525">
            <a:solidFill>
              <a:srgbClr val="FF0000"/>
            </a:solidFill>
            <a:prstDash val="solid"/>
            <a:round/>
            <a:headEnd len="med" w="med" type="none"/>
            <a:tailEnd len="med" w="med" type="none"/>
          </a:ln>
        </p:spPr>
      </p:cxnSp>
      <p:cxnSp>
        <p:nvCxnSpPr>
          <p:cNvPr id="163" name="Google Shape;163;p23"/>
          <p:cNvCxnSpPr/>
          <p:nvPr/>
        </p:nvCxnSpPr>
        <p:spPr>
          <a:xfrm>
            <a:off x="1908075" y="3956675"/>
            <a:ext cx="5890200" cy="0"/>
          </a:xfrm>
          <a:prstGeom prst="straightConnector1">
            <a:avLst/>
          </a:prstGeom>
          <a:noFill/>
          <a:ln cap="flat" cmpd="sng" w="9525">
            <a:solidFill>
              <a:srgbClr val="FF0000"/>
            </a:solidFill>
            <a:prstDash val="solid"/>
            <a:round/>
            <a:headEnd len="med" w="med" type="none"/>
            <a:tailEnd len="med" w="med" type="none"/>
          </a:ln>
        </p:spPr>
      </p:cxnSp>
      <p:cxnSp>
        <p:nvCxnSpPr>
          <p:cNvPr id="164" name="Google Shape;164;p23"/>
          <p:cNvCxnSpPr/>
          <p:nvPr/>
        </p:nvCxnSpPr>
        <p:spPr>
          <a:xfrm rot="10800000">
            <a:off x="5272200" y="2121525"/>
            <a:ext cx="0" cy="2558100"/>
          </a:xfrm>
          <a:prstGeom prst="straightConnector1">
            <a:avLst/>
          </a:prstGeom>
          <a:noFill/>
          <a:ln cap="flat" cmpd="sng" w="9525">
            <a:solidFill>
              <a:srgbClr val="FF0000"/>
            </a:solidFill>
            <a:prstDash val="solid"/>
            <a:round/>
            <a:headEnd len="med" w="med" type="none"/>
            <a:tailEnd len="med" w="med" type="non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sp>
        <p:nvSpPr>
          <p:cNvPr id="169" name="Google Shape;169;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00"/>
                </a:solidFill>
                <a:latin typeface="Fredoka One"/>
                <a:ea typeface="Fredoka One"/>
                <a:cs typeface="Fredoka One"/>
                <a:sym typeface="Fredoka One"/>
              </a:rPr>
              <a:t>Target Information</a:t>
            </a:r>
            <a:endParaRPr>
              <a:solidFill>
                <a:srgbClr val="FF0000"/>
              </a:solidFill>
              <a:latin typeface="Fredoka One"/>
              <a:ea typeface="Fredoka One"/>
              <a:cs typeface="Fredoka One"/>
              <a:sym typeface="Fredoka One"/>
            </a:endParaRPr>
          </a:p>
        </p:txBody>
      </p:sp>
      <p:sp>
        <p:nvSpPr>
          <p:cNvPr id="170" name="Google Shape;170;p24"/>
          <p:cNvSpPr txBox="1"/>
          <p:nvPr>
            <p:ph idx="1" type="body"/>
          </p:nvPr>
        </p:nvSpPr>
        <p:spPr>
          <a:xfrm>
            <a:off x="311700" y="941525"/>
            <a:ext cx="6950700" cy="4125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We are narrowing down the target they gave us</a:t>
            </a:r>
            <a:endParaRPr/>
          </a:p>
          <a:p>
            <a:pPr indent="-342900" lvl="0" marL="457200" rtl="0" algn="l">
              <a:spcBef>
                <a:spcPts val="0"/>
              </a:spcBef>
              <a:spcAft>
                <a:spcPts val="0"/>
              </a:spcAft>
              <a:buSzPts val="1800"/>
              <a:buChar char="-"/>
            </a:pPr>
            <a:r>
              <a:rPr lang="en"/>
              <a:t>Men; 28-34</a:t>
            </a:r>
            <a:endParaRPr/>
          </a:p>
          <a:p>
            <a:pPr indent="-342900" lvl="0" marL="457200" rtl="0" algn="l">
              <a:spcBef>
                <a:spcPts val="0"/>
              </a:spcBef>
              <a:spcAft>
                <a:spcPts val="0"/>
              </a:spcAft>
              <a:buSzPts val="1800"/>
              <a:buChar char="-"/>
            </a:pPr>
            <a:r>
              <a:rPr lang="en"/>
              <a:t>Fast-Food Frequents </a:t>
            </a:r>
            <a:endParaRPr/>
          </a:p>
          <a:p>
            <a:pPr indent="-317500" lvl="1" marL="914400" rtl="0" algn="l">
              <a:spcBef>
                <a:spcPts val="0"/>
              </a:spcBef>
              <a:spcAft>
                <a:spcPts val="0"/>
              </a:spcAft>
              <a:buSzPts val="1400"/>
              <a:buChar char="-"/>
            </a:pPr>
            <a:r>
              <a:rPr lang="en"/>
              <a:t>2x a Week </a:t>
            </a:r>
            <a:endParaRPr/>
          </a:p>
          <a:p>
            <a:pPr indent="-342900" lvl="0" marL="457200" rtl="0" algn="l">
              <a:spcBef>
                <a:spcPts val="0"/>
              </a:spcBef>
              <a:spcAft>
                <a:spcPts val="0"/>
              </a:spcAft>
              <a:buSzPts val="1800"/>
              <a:buChar char="-"/>
            </a:pPr>
            <a:r>
              <a:rPr lang="en"/>
              <a:t>Already eat hot dogs</a:t>
            </a:r>
            <a:endParaRPr/>
          </a:p>
          <a:p>
            <a:pPr indent="-342900" lvl="0" marL="457200" rtl="0" algn="l">
              <a:spcBef>
                <a:spcPts val="0"/>
              </a:spcBef>
              <a:spcAft>
                <a:spcPts val="0"/>
              </a:spcAft>
              <a:buSzPts val="1800"/>
              <a:buChar char="-"/>
            </a:pPr>
            <a:r>
              <a:rPr lang="en"/>
              <a:t>Nostalgic</a:t>
            </a:r>
            <a:endParaRPr/>
          </a:p>
          <a:p>
            <a:pPr indent="-342900" lvl="0" marL="457200" rtl="0" algn="l">
              <a:spcBef>
                <a:spcPts val="0"/>
              </a:spcBef>
              <a:spcAft>
                <a:spcPts val="0"/>
              </a:spcAft>
              <a:buSzPts val="1800"/>
              <a:buChar char="-"/>
            </a:pPr>
            <a:r>
              <a:rPr lang="en"/>
              <a:t>Want something quick, easy, and not messy</a:t>
            </a:r>
            <a:endParaRPr/>
          </a:p>
          <a:p>
            <a:pPr indent="-342900" lvl="0" marL="457200" rtl="0" algn="l">
              <a:spcBef>
                <a:spcPts val="0"/>
              </a:spcBef>
              <a:spcAft>
                <a:spcPts val="0"/>
              </a:spcAft>
              <a:buSzPts val="1800"/>
              <a:buChar char="-"/>
            </a:pPr>
            <a:r>
              <a:rPr lang="en"/>
              <a:t>“On the go”</a:t>
            </a:r>
            <a:endParaRPr/>
          </a:p>
          <a:p>
            <a:pPr indent="-342900" lvl="0" marL="457200" rtl="0" algn="l">
              <a:spcBef>
                <a:spcPts val="0"/>
              </a:spcBef>
              <a:spcAft>
                <a:spcPts val="0"/>
              </a:spcAft>
              <a:buSzPts val="1800"/>
              <a:buChar char="-"/>
            </a:pPr>
            <a:r>
              <a:rPr lang="en"/>
              <a:t>They exercise regularly</a:t>
            </a:r>
            <a:r>
              <a:rPr lang="en"/>
              <a:t> </a:t>
            </a:r>
            <a:endParaRPr/>
          </a:p>
          <a:p>
            <a:pPr indent="-342900" lvl="0" marL="457200" rtl="0" algn="l">
              <a:spcBef>
                <a:spcPts val="0"/>
              </a:spcBef>
              <a:spcAft>
                <a:spcPts val="0"/>
              </a:spcAft>
              <a:buSzPts val="1800"/>
              <a:buChar char="-"/>
            </a:pPr>
            <a:r>
              <a:rPr lang="en"/>
              <a:t>80% of 28-34 eat fast food</a:t>
            </a:r>
            <a:endParaRPr/>
          </a:p>
          <a:p>
            <a:pPr indent="-342900" lvl="0" marL="457200" rtl="0" algn="l">
              <a:spcBef>
                <a:spcPts val="0"/>
              </a:spcBef>
              <a:spcAft>
                <a:spcPts val="0"/>
              </a:spcAft>
              <a:buSzPts val="1800"/>
              <a:buChar char="-"/>
            </a:pPr>
            <a:r>
              <a:rPr lang="en"/>
              <a:t>72% Eat Hot Dogs</a:t>
            </a:r>
            <a:endParaRPr/>
          </a:p>
          <a:p>
            <a:pPr indent="-342900" lvl="0" marL="457200" rtl="0" algn="l">
              <a:spcBef>
                <a:spcPts val="0"/>
              </a:spcBef>
              <a:spcAft>
                <a:spcPts val="0"/>
              </a:spcAft>
              <a:buSzPts val="1800"/>
              <a:buChar char="-"/>
            </a:pPr>
            <a:r>
              <a:rPr lang="en"/>
              <a:t>Likely to Brand Switch</a:t>
            </a:r>
            <a:endParaRPr/>
          </a:p>
          <a:p>
            <a:pPr indent="-342900" lvl="0" marL="457200" rtl="0" algn="l">
              <a:spcBef>
                <a:spcPts val="0"/>
              </a:spcBef>
              <a:spcAft>
                <a:spcPts val="0"/>
              </a:spcAft>
              <a:buSzPts val="1800"/>
              <a:buChar char="-"/>
            </a:pPr>
            <a:r>
              <a:rPr lang="en"/>
              <a:t>Open to adventure and try new things</a:t>
            </a:r>
            <a:endParaRPr/>
          </a:p>
        </p:txBody>
      </p:sp>
      <p:pic>
        <p:nvPicPr>
          <p:cNvPr descr="Image result for man 30 years old" id="171" name="Google Shape;171;p24"/>
          <p:cNvPicPr preferRelativeResize="0"/>
          <p:nvPr/>
        </p:nvPicPr>
        <p:blipFill>
          <a:blip r:embed="rId3">
            <a:alphaModFix/>
          </a:blip>
          <a:stretch>
            <a:fillRect/>
          </a:stretch>
        </p:blipFill>
        <p:spPr>
          <a:xfrm>
            <a:off x="5927425" y="1132450"/>
            <a:ext cx="2626299" cy="26262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Google Shape;176;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00"/>
                </a:solidFill>
                <a:latin typeface="Fredoka One"/>
                <a:ea typeface="Fredoka One"/>
                <a:cs typeface="Fredoka One"/>
                <a:sym typeface="Fredoka One"/>
              </a:rPr>
              <a:t>Geography</a:t>
            </a:r>
            <a:endParaRPr>
              <a:solidFill>
                <a:srgbClr val="FF0000"/>
              </a:solidFill>
              <a:latin typeface="Fredoka One"/>
              <a:ea typeface="Fredoka One"/>
              <a:cs typeface="Fredoka One"/>
              <a:sym typeface="Fredoka One"/>
            </a:endParaRPr>
          </a:p>
        </p:txBody>
      </p:sp>
      <p:sp>
        <p:nvSpPr>
          <p:cNvPr id="177" name="Google Shape;177;p25"/>
          <p:cNvSpPr txBox="1"/>
          <p:nvPr>
            <p:ph idx="1" type="body"/>
          </p:nvPr>
        </p:nvSpPr>
        <p:spPr>
          <a:xfrm>
            <a:off x="311700" y="4728225"/>
            <a:ext cx="8520600" cy="3294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1200">
                <a:solidFill>
                  <a:srgbClr val="000000"/>
                </a:solidFill>
                <a:latin typeface="Calibri"/>
                <a:ea typeface="Calibri"/>
                <a:cs typeface="Calibri"/>
                <a:sym typeface="Calibri"/>
              </a:rPr>
              <a:t>https://www.ers.usda.gov/data-products/food-environment-atlas/go-to-the-atlas/</a:t>
            </a:r>
            <a:endParaRPr sz="1200">
              <a:solidFill>
                <a:srgbClr val="000000"/>
              </a:solidFill>
              <a:latin typeface="Calibri"/>
              <a:ea typeface="Calibri"/>
              <a:cs typeface="Calibri"/>
              <a:sym typeface="Calibri"/>
            </a:endParaRPr>
          </a:p>
          <a:p>
            <a:pPr indent="0" lvl="0" marL="457200" rtl="0" algn="l">
              <a:spcBef>
                <a:spcPts val="0"/>
              </a:spcBef>
              <a:spcAft>
                <a:spcPts val="1600"/>
              </a:spcAft>
              <a:buNone/>
            </a:pPr>
            <a:r>
              <a:t/>
            </a:r>
            <a:endParaRPr/>
          </a:p>
        </p:txBody>
      </p:sp>
      <p:pic>
        <p:nvPicPr>
          <p:cNvPr descr="Screen%20Shot%202018-03-27%20at%2010.22.36%20AM.png" id="178" name="Google Shape;178;p25"/>
          <p:cNvPicPr preferRelativeResize="0"/>
          <p:nvPr/>
        </p:nvPicPr>
        <p:blipFill>
          <a:blip r:embed="rId3">
            <a:alphaModFix/>
          </a:blip>
          <a:stretch>
            <a:fillRect/>
          </a:stretch>
        </p:blipFill>
        <p:spPr>
          <a:xfrm>
            <a:off x="1604950" y="1352363"/>
            <a:ext cx="5934075" cy="2847975"/>
          </a:xfrm>
          <a:prstGeom prst="rect">
            <a:avLst/>
          </a:prstGeom>
          <a:noFill/>
          <a:ln>
            <a:noFill/>
          </a:ln>
        </p:spPr>
      </p:pic>
      <p:sp>
        <p:nvSpPr>
          <p:cNvPr id="179" name="Google Shape;179;p25"/>
          <p:cNvSpPr txBox="1"/>
          <p:nvPr>
            <p:ph idx="1" type="body"/>
          </p:nvPr>
        </p:nvSpPr>
        <p:spPr>
          <a:xfrm>
            <a:off x="2529600" y="495100"/>
            <a:ext cx="6302700" cy="700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400">
                <a:solidFill>
                  <a:srgbClr val="000000"/>
                </a:solidFill>
              </a:rPr>
              <a:t>Southern California, southern Arizona, big metropolitan areas in Texas, areas near lake Michigan, southern Florida, and the New York (West Coast) area have a higher density of fast-food restaurants</a:t>
            </a:r>
            <a:endParaRPr sz="1400"/>
          </a:p>
          <a:p>
            <a:pPr indent="0" lvl="0" marL="457200" rtl="0" algn="l">
              <a:spcBef>
                <a:spcPts val="0"/>
              </a:spcBef>
              <a:spcAft>
                <a:spcPts val="1600"/>
              </a:spcAft>
              <a:buNone/>
            </a:pPr>
            <a:r>
              <a:t/>
            </a:r>
            <a:endParaRPr sz="14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Google Shape;184;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00"/>
                </a:solidFill>
                <a:latin typeface="Fredoka One"/>
                <a:ea typeface="Fredoka One"/>
                <a:cs typeface="Fredoka One"/>
                <a:sym typeface="Fredoka One"/>
              </a:rPr>
              <a:t>Geography</a:t>
            </a:r>
            <a:endParaRPr>
              <a:solidFill>
                <a:srgbClr val="FF0000"/>
              </a:solidFill>
              <a:latin typeface="Fredoka One"/>
              <a:ea typeface="Fredoka One"/>
              <a:cs typeface="Fredoka One"/>
              <a:sym typeface="Fredoka One"/>
            </a:endParaRPr>
          </a:p>
        </p:txBody>
      </p:sp>
      <p:sp>
        <p:nvSpPr>
          <p:cNvPr id="185" name="Google Shape;185;p26"/>
          <p:cNvSpPr txBox="1"/>
          <p:nvPr>
            <p:ph idx="1" type="body"/>
          </p:nvPr>
        </p:nvSpPr>
        <p:spPr>
          <a:xfrm>
            <a:off x="311700" y="4728225"/>
            <a:ext cx="8520600" cy="3294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1200">
                <a:solidFill>
                  <a:srgbClr val="000000"/>
                </a:solidFill>
                <a:latin typeface="Calibri"/>
                <a:ea typeface="Calibri"/>
                <a:cs typeface="Calibri"/>
                <a:sym typeface="Calibri"/>
              </a:rPr>
              <a:t>https://www.ers.usda.gov/data-products/food-environment-atlas/go-to-the-atlas/</a:t>
            </a:r>
            <a:endParaRPr sz="1200">
              <a:solidFill>
                <a:srgbClr val="000000"/>
              </a:solidFill>
              <a:latin typeface="Calibri"/>
              <a:ea typeface="Calibri"/>
              <a:cs typeface="Calibri"/>
              <a:sym typeface="Calibri"/>
            </a:endParaRPr>
          </a:p>
          <a:p>
            <a:pPr indent="0" lvl="0" marL="457200" rtl="0" algn="l">
              <a:spcBef>
                <a:spcPts val="0"/>
              </a:spcBef>
              <a:spcAft>
                <a:spcPts val="1600"/>
              </a:spcAft>
              <a:buNone/>
            </a:pPr>
            <a:r>
              <a:t/>
            </a:r>
            <a:endParaRPr/>
          </a:p>
        </p:txBody>
      </p:sp>
      <p:pic>
        <p:nvPicPr>
          <p:cNvPr descr="Screen%20Shot%202018-03-27%20at%2010.22.36%20AM.png" id="186" name="Google Shape;186;p26"/>
          <p:cNvPicPr preferRelativeResize="0"/>
          <p:nvPr/>
        </p:nvPicPr>
        <p:blipFill>
          <a:blip r:embed="rId3">
            <a:alphaModFix/>
          </a:blip>
          <a:stretch>
            <a:fillRect/>
          </a:stretch>
        </p:blipFill>
        <p:spPr>
          <a:xfrm>
            <a:off x="1604950" y="1352363"/>
            <a:ext cx="5934075" cy="2847975"/>
          </a:xfrm>
          <a:prstGeom prst="rect">
            <a:avLst/>
          </a:prstGeom>
          <a:noFill/>
          <a:ln>
            <a:noFill/>
          </a:ln>
        </p:spPr>
      </p:pic>
      <p:pic>
        <p:nvPicPr>
          <p:cNvPr descr="Image result for wienerschnitzel restaurant locations map" id="187" name="Google Shape;187;p26"/>
          <p:cNvPicPr preferRelativeResize="0"/>
          <p:nvPr/>
        </p:nvPicPr>
        <p:blipFill rotWithShape="1">
          <a:blip r:embed="rId4">
            <a:alphaModFix amt="32000"/>
          </a:blip>
          <a:srcRect b="0" l="0" r="0" t="4003"/>
          <a:stretch/>
        </p:blipFill>
        <p:spPr>
          <a:xfrm>
            <a:off x="2668050" y="1352376"/>
            <a:ext cx="4484349" cy="28129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sp>
        <p:nvSpPr>
          <p:cNvPr id="192" name="Google Shape;192;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00"/>
                </a:solidFill>
                <a:latin typeface="Fredoka One"/>
                <a:ea typeface="Fredoka One"/>
                <a:cs typeface="Fredoka One"/>
                <a:sym typeface="Fredoka One"/>
              </a:rPr>
              <a:t>Geography</a:t>
            </a:r>
            <a:endParaRPr>
              <a:solidFill>
                <a:srgbClr val="FF0000"/>
              </a:solidFill>
              <a:latin typeface="Fredoka One"/>
              <a:ea typeface="Fredoka One"/>
              <a:cs typeface="Fredoka One"/>
              <a:sym typeface="Fredoka One"/>
            </a:endParaRPr>
          </a:p>
        </p:txBody>
      </p:sp>
      <p:pic>
        <p:nvPicPr>
          <p:cNvPr descr="Image result for wienerschnitzel restaurant locations map" id="193" name="Google Shape;193;p27"/>
          <p:cNvPicPr preferRelativeResize="0"/>
          <p:nvPr/>
        </p:nvPicPr>
        <p:blipFill rotWithShape="1">
          <a:blip r:embed="rId3">
            <a:alphaModFix/>
          </a:blip>
          <a:srcRect b="0" l="0" r="0" t="0"/>
          <a:stretch/>
        </p:blipFill>
        <p:spPr>
          <a:xfrm>
            <a:off x="2668050" y="1235075"/>
            <a:ext cx="4484349" cy="29302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sp>
        <p:nvSpPr>
          <p:cNvPr id="198" name="Google Shape;198;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00"/>
                </a:solidFill>
                <a:latin typeface="Fredoka One"/>
                <a:ea typeface="Fredoka One"/>
                <a:cs typeface="Fredoka One"/>
                <a:sym typeface="Fredoka One"/>
              </a:rPr>
              <a:t>Geography</a:t>
            </a:r>
            <a:endParaRPr>
              <a:solidFill>
                <a:srgbClr val="FF0000"/>
              </a:solidFill>
              <a:latin typeface="Fredoka One"/>
              <a:ea typeface="Fredoka One"/>
              <a:cs typeface="Fredoka One"/>
              <a:sym typeface="Fredoka One"/>
            </a:endParaRPr>
          </a:p>
        </p:txBody>
      </p:sp>
      <p:pic>
        <p:nvPicPr>
          <p:cNvPr id="199" name="Google Shape;199;p28"/>
          <p:cNvPicPr preferRelativeResize="0"/>
          <p:nvPr/>
        </p:nvPicPr>
        <p:blipFill>
          <a:blip r:embed="rId3">
            <a:alphaModFix/>
          </a:blip>
          <a:stretch>
            <a:fillRect/>
          </a:stretch>
        </p:blipFill>
        <p:spPr>
          <a:xfrm>
            <a:off x="2194199" y="1467200"/>
            <a:ext cx="4755600" cy="3300300"/>
          </a:xfrm>
          <a:prstGeom prst="rect">
            <a:avLst/>
          </a:prstGeom>
          <a:noFill/>
          <a:ln>
            <a:noFill/>
          </a:ln>
        </p:spPr>
      </p:pic>
      <p:sp>
        <p:nvSpPr>
          <p:cNvPr id="200" name="Google Shape;200;p28"/>
          <p:cNvSpPr txBox="1"/>
          <p:nvPr>
            <p:ph idx="1" type="body"/>
          </p:nvPr>
        </p:nvSpPr>
        <p:spPr>
          <a:xfrm>
            <a:off x="4406750" y="365350"/>
            <a:ext cx="4589400" cy="895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400">
                <a:solidFill>
                  <a:srgbClr val="000000"/>
                </a:solidFill>
              </a:rPr>
              <a:t>Two of the top road trip routes have dense Wienerschnitzel stores, could promote the </a:t>
            </a:r>
            <a:r>
              <a:rPr lang="en" sz="1400">
                <a:solidFill>
                  <a:srgbClr val="000000"/>
                </a:solidFill>
              </a:rPr>
              <a:t>convenience and “fun” values associated with the hot dog. </a:t>
            </a:r>
            <a:endParaRPr sz="1400"/>
          </a:p>
        </p:txBody>
      </p:sp>
      <p:sp>
        <p:nvSpPr>
          <p:cNvPr id="201" name="Google Shape;201;p28"/>
          <p:cNvSpPr txBox="1"/>
          <p:nvPr/>
        </p:nvSpPr>
        <p:spPr>
          <a:xfrm>
            <a:off x="256950" y="4068000"/>
            <a:ext cx="3222000" cy="895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a:latin typeface="Proxima Nova"/>
                <a:ea typeface="Proxima Nova"/>
                <a:cs typeface="Proxima Nova"/>
                <a:sym typeface="Proxima Nova"/>
              </a:rPr>
              <a:t>According to Mintel 48% of millennials prioritize traveling and 50% prioritize less spending. </a:t>
            </a:r>
            <a:endParaRPr/>
          </a:p>
        </p:txBody>
      </p:sp>
      <p:pic>
        <p:nvPicPr>
          <p:cNvPr descr="Image result for cartoon car" id="202" name="Google Shape;202;p28"/>
          <p:cNvPicPr preferRelativeResize="0"/>
          <p:nvPr/>
        </p:nvPicPr>
        <p:blipFill>
          <a:blip r:embed="rId4">
            <a:alphaModFix/>
          </a:blip>
          <a:stretch>
            <a:fillRect/>
          </a:stretch>
        </p:blipFill>
        <p:spPr>
          <a:xfrm>
            <a:off x="3152499" y="3057575"/>
            <a:ext cx="435100" cy="435100"/>
          </a:xfrm>
          <a:prstGeom prst="rect">
            <a:avLst/>
          </a:prstGeom>
          <a:noFill/>
          <a:ln>
            <a:noFill/>
          </a:ln>
        </p:spPr>
      </p:pic>
      <p:pic>
        <p:nvPicPr>
          <p:cNvPr descr="Image result for cartoon car" id="203" name="Google Shape;203;p28"/>
          <p:cNvPicPr preferRelativeResize="0"/>
          <p:nvPr/>
        </p:nvPicPr>
        <p:blipFill>
          <a:blip r:embed="rId4">
            <a:alphaModFix/>
          </a:blip>
          <a:stretch>
            <a:fillRect/>
          </a:stretch>
        </p:blipFill>
        <p:spPr>
          <a:xfrm rot="4950366">
            <a:off x="2233875" y="2781375"/>
            <a:ext cx="435099" cy="4350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sp>
        <p:nvSpPr>
          <p:cNvPr id="208" name="Google Shape;208;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00"/>
                </a:solidFill>
                <a:latin typeface="Fredoka One"/>
                <a:ea typeface="Fredoka One"/>
                <a:cs typeface="Fredoka One"/>
                <a:sym typeface="Fredoka One"/>
              </a:rPr>
              <a:t>Main Insights | Data Patterns</a:t>
            </a:r>
            <a:endParaRPr>
              <a:solidFill>
                <a:srgbClr val="FF0000"/>
              </a:solidFill>
              <a:latin typeface="Fredoka One"/>
              <a:ea typeface="Fredoka One"/>
              <a:cs typeface="Fredoka One"/>
              <a:sym typeface="Fredoka One"/>
            </a:endParaRPr>
          </a:p>
        </p:txBody>
      </p:sp>
      <p:sp>
        <p:nvSpPr>
          <p:cNvPr id="209" name="Google Shape;209;p29"/>
          <p:cNvSpPr txBox="1"/>
          <p:nvPr>
            <p:ph idx="1" type="body"/>
          </p:nvPr>
        </p:nvSpPr>
        <p:spPr>
          <a:xfrm>
            <a:off x="311700" y="11143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Snacking </a:t>
            </a:r>
            <a:endParaRPr/>
          </a:p>
          <a:p>
            <a:pPr indent="-317500" lvl="0" marL="457200" marR="0" rtl="0" algn="l">
              <a:lnSpc>
                <a:spcPct val="115000"/>
              </a:lnSpc>
              <a:spcBef>
                <a:spcPts val="0"/>
              </a:spcBef>
              <a:spcAft>
                <a:spcPts val="0"/>
              </a:spcAft>
              <a:buClr>
                <a:schemeClr val="dk2"/>
              </a:buClr>
              <a:buSzPts val="1400"/>
              <a:buFont typeface="Proxima Nova"/>
              <a:buChar char="-"/>
            </a:pPr>
            <a:r>
              <a:rPr lang="en"/>
              <a:t>Convenience is key</a:t>
            </a:r>
            <a:endParaRPr/>
          </a:p>
          <a:p>
            <a:pPr indent="-342900" lvl="0" marL="457200" rtl="0" algn="l">
              <a:spcBef>
                <a:spcPts val="0"/>
              </a:spcBef>
              <a:spcAft>
                <a:spcPts val="0"/>
              </a:spcAft>
              <a:buSzPts val="1800"/>
              <a:buChar char="-"/>
            </a:pPr>
            <a:r>
              <a:rPr lang="en"/>
              <a:t>Target not as focused on “healthy eating options” </a:t>
            </a:r>
            <a:endParaRPr/>
          </a:p>
          <a:p>
            <a:pPr indent="-342900" lvl="0" marL="457200" rtl="0" algn="l">
              <a:spcBef>
                <a:spcPts val="0"/>
              </a:spcBef>
              <a:spcAft>
                <a:spcPts val="0"/>
              </a:spcAft>
              <a:buSzPts val="1800"/>
              <a:buChar char="-"/>
            </a:pPr>
            <a:r>
              <a:rPr lang="en"/>
              <a:t>F</a:t>
            </a:r>
            <a:r>
              <a:rPr lang="en"/>
              <a:t>amiliarity is priority</a:t>
            </a:r>
            <a:endParaRPr/>
          </a:p>
          <a:p>
            <a:pPr indent="-342900" lvl="0" marL="457200" rtl="0" algn="l">
              <a:spcBef>
                <a:spcPts val="0"/>
              </a:spcBef>
              <a:spcAft>
                <a:spcPts val="0"/>
              </a:spcAft>
              <a:buSzPts val="1800"/>
              <a:buChar char="-"/>
            </a:pPr>
            <a:r>
              <a:rPr lang="en"/>
              <a:t>Nostalgia / Social Gathering Food</a:t>
            </a:r>
            <a:endParaRPr/>
          </a:p>
          <a:p>
            <a:pPr indent="-342900" lvl="0" marL="457200" rtl="0" algn="l">
              <a:spcBef>
                <a:spcPts val="0"/>
              </a:spcBef>
              <a:spcAft>
                <a:spcPts val="0"/>
              </a:spcAft>
              <a:buSzPts val="1800"/>
              <a:buChar char="-"/>
            </a:pPr>
            <a:r>
              <a:rPr lang="en"/>
              <a:t>Indulgence / Guilty Pleasure </a:t>
            </a:r>
            <a:r>
              <a:rPr lang="en"/>
              <a:t> </a:t>
            </a:r>
            <a:endParaRPr/>
          </a:p>
          <a:p>
            <a:pPr indent="-342900" lvl="0" marL="457200" rtl="0" algn="l">
              <a:spcBef>
                <a:spcPts val="0"/>
              </a:spcBef>
              <a:spcAft>
                <a:spcPts val="0"/>
              </a:spcAft>
              <a:buSzPts val="1800"/>
              <a:buChar char="-"/>
            </a:pPr>
            <a:r>
              <a:rPr lang="en"/>
              <a:t>Consume more packaged red meat</a:t>
            </a:r>
            <a:endParaRPr/>
          </a:p>
          <a:p>
            <a:pPr indent="-342900" lvl="0" marL="457200" rtl="0" algn="l">
              <a:spcBef>
                <a:spcPts val="0"/>
              </a:spcBef>
              <a:spcAft>
                <a:spcPts val="0"/>
              </a:spcAft>
              <a:buSzPts val="1800"/>
              <a:buChar char="-"/>
            </a:pPr>
            <a:r>
              <a:rPr lang="en"/>
              <a:t>More likely to eat hot dogs year round</a:t>
            </a:r>
            <a:endParaRPr/>
          </a:p>
          <a:p>
            <a:pPr indent="-342900" lvl="0" marL="457200" rtl="0" algn="l">
              <a:spcBef>
                <a:spcPts val="0"/>
              </a:spcBef>
              <a:spcAft>
                <a:spcPts val="0"/>
              </a:spcAft>
              <a:buSzPts val="1800"/>
              <a:buChar char="-"/>
            </a:pPr>
            <a:r>
              <a:rPr lang="en"/>
              <a:t>Eat as a snack (24%</a:t>
            </a:r>
            <a:r>
              <a:rPr lang="en"/>
              <a:t>) </a:t>
            </a:r>
            <a:endParaRPr sz="1200">
              <a:solidFill>
                <a:srgbClr val="000000"/>
              </a:solidFill>
              <a:latin typeface="Arial"/>
              <a:ea typeface="Arial"/>
              <a:cs typeface="Arial"/>
              <a:sym typeface="Arial"/>
            </a:endParaRPr>
          </a:p>
          <a:p>
            <a:pPr indent="0" lvl="0" marL="0" rtl="0" algn="l">
              <a:spcBef>
                <a:spcPts val="1600"/>
              </a:spcBef>
              <a:spcAft>
                <a:spcPts val="1600"/>
              </a:spcAft>
              <a:buNone/>
            </a:pPr>
            <a:r>
              <a:t/>
            </a:r>
            <a:endParaRPr sz="1200">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3" name="Shape 213"/>
        <p:cNvGrpSpPr/>
        <p:nvPr/>
      </p:nvGrpSpPr>
      <p:grpSpPr>
        <a:xfrm>
          <a:off x="0" y="0"/>
          <a:ext cx="0" cy="0"/>
          <a:chOff x="0" y="0"/>
          <a:chExt cx="0" cy="0"/>
        </a:xfrm>
      </p:grpSpPr>
      <p:sp>
        <p:nvSpPr>
          <p:cNvPr id="214" name="Google Shape;214;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00"/>
                </a:solidFill>
                <a:latin typeface="Fredoka One"/>
                <a:ea typeface="Fredoka One"/>
                <a:cs typeface="Fredoka One"/>
                <a:sym typeface="Fredoka One"/>
              </a:rPr>
              <a:t>Next Steps</a:t>
            </a:r>
            <a:endParaRPr>
              <a:solidFill>
                <a:srgbClr val="FF0000"/>
              </a:solidFill>
              <a:latin typeface="Fredoka One"/>
              <a:ea typeface="Fredoka One"/>
              <a:cs typeface="Fredoka One"/>
              <a:sym typeface="Fredoka One"/>
            </a:endParaRPr>
          </a:p>
        </p:txBody>
      </p:sp>
      <p:sp>
        <p:nvSpPr>
          <p:cNvPr id="215" name="Google Shape;215;p30"/>
          <p:cNvSpPr txBox="1"/>
          <p:nvPr>
            <p:ph idx="1" type="body"/>
          </p:nvPr>
        </p:nvSpPr>
        <p:spPr>
          <a:xfrm>
            <a:off x="311700" y="11143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Target Market/Persona</a:t>
            </a:r>
            <a:endParaRPr/>
          </a:p>
          <a:p>
            <a:pPr indent="-342900" lvl="0" marL="457200" rtl="0" algn="l">
              <a:spcBef>
                <a:spcPts val="0"/>
              </a:spcBef>
              <a:spcAft>
                <a:spcPts val="0"/>
              </a:spcAft>
              <a:buSzPts val="1800"/>
              <a:buChar char="-"/>
            </a:pPr>
            <a:r>
              <a:rPr lang="en"/>
              <a:t>Questions for Primary Research </a:t>
            </a:r>
            <a:endParaRPr/>
          </a:p>
          <a:p>
            <a:pPr indent="-317500" lvl="1" marL="914400" rtl="0" algn="l">
              <a:spcBef>
                <a:spcPts val="0"/>
              </a:spcBef>
              <a:spcAft>
                <a:spcPts val="0"/>
              </a:spcAft>
              <a:buSzPts val="1400"/>
              <a:buChar char="-"/>
            </a:pPr>
            <a:r>
              <a:rPr lang="en"/>
              <a:t>Hot Dog Branding as “American,” vs ethnic roots/fusion</a:t>
            </a:r>
            <a:endParaRPr/>
          </a:p>
          <a:p>
            <a:pPr indent="-317500" lvl="1" marL="914400" rtl="0" algn="l">
              <a:spcBef>
                <a:spcPts val="0"/>
              </a:spcBef>
              <a:spcAft>
                <a:spcPts val="0"/>
              </a:spcAft>
              <a:buSzPts val="1400"/>
              <a:buChar char="-"/>
            </a:pPr>
            <a:r>
              <a:rPr lang="en"/>
              <a:t>Gourmet perception vs fast food only</a:t>
            </a:r>
            <a:endParaRPr/>
          </a:p>
          <a:p>
            <a:pPr indent="-317500" lvl="1" marL="914400" rtl="0" algn="l">
              <a:spcBef>
                <a:spcPts val="0"/>
              </a:spcBef>
              <a:spcAft>
                <a:spcPts val="0"/>
              </a:spcAft>
              <a:buSzPts val="1400"/>
              <a:buChar char="-"/>
            </a:pPr>
            <a:r>
              <a:rPr lang="en"/>
              <a:t>Negative perceptions of hot dogs</a:t>
            </a:r>
            <a:endParaRPr/>
          </a:p>
          <a:p>
            <a:pPr indent="-317500" lvl="1" marL="914400" rtl="0" algn="l">
              <a:spcBef>
                <a:spcPts val="0"/>
              </a:spcBef>
              <a:spcAft>
                <a:spcPts val="0"/>
              </a:spcAft>
              <a:buSzPts val="1400"/>
              <a:buChar char="-"/>
            </a:pPr>
            <a:r>
              <a:rPr lang="en"/>
              <a:t>Lying about eating hot dogs, emotions like shame</a:t>
            </a:r>
            <a:endParaRPr/>
          </a:p>
          <a:p>
            <a:pPr indent="-317500" lvl="1" marL="914400" rtl="0" algn="l">
              <a:spcBef>
                <a:spcPts val="0"/>
              </a:spcBef>
              <a:spcAft>
                <a:spcPts val="0"/>
              </a:spcAft>
              <a:buSzPts val="1400"/>
              <a:buChar char="-"/>
            </a:pPr>
            <a:r>
              <a:rPr lang="en"/>
              <a:t>Hot Dog personified/WS personified</a:t>
            </a:r>
            <a:endParaRPr/>
          </a:p>
          <a:p>
            <a:pPr indent="-317500" lvl="1" marL="914400" rtl="0" algn="l">
              <a:spcBef>
                <a:spcPts val="0"/>
              </a:spcBef>
              <a:spcAft>
                <a:spcPts val="0"/>
              </a:spcAft>
              <a:buSzPts val="1400"/>
              <a:buChar char="-"/>
            </a:pPr>
            <a:r>
              <a:rPr lang="en"/>
              <a:t>First hot dog story</a:t>
            </a:r>
            <a:endParaRPr/>
          </a:p>
          <a:p>
            <a:pPr indent="-317500" lvl="1" marL="914400" rtl="0" algn="l">
              <a:spcBef>
                <a:spcPts val="0"/>
              </a:spcBef>
              <a:spcAft>
                <a:spcPts val="0"/>
              </a:spcAft>
              <a:buSzPts val="1400"/>
              <a:buChar char="-"/>
            </a:pPr>
            <a:r>
              <a:rPr lang="en"/>
              <a:t>Where do you see yourself when you eat a hot dog? </a:t>
            </a:r>
            <a:endParaRPr/>
          </a:p>
          <a:p>
            <a:pPr indent="-342900" lvl="0" marL="457200" rtl="0" algn="l">
              <a:spcBef>
                <a:spcPts val="0"/>
              </a:spcBef>
              <a:spcAft>
                <a:spcPts val="0"/>
              </a:spcAft>
              <a:buSzPts val="1800"/>
              <a:buChar char="-"/>
            </a:pPr>
            <a:r>
              <a:rPr lang="en"/>
              <a:t>Big Idea</a:t>
            </a:r>
            <a:endParaRPr/>
          </a:p>
          <a:p>
            <a:pPr indent="0" lvl="0" marL="457200" rtl="0" algn="l">
              <a:spcBef>
                <a:spcPts val="1600"/>
              </a:spcBef>
              <a:spcAft>
                <a:spcPts val="0"/>
              </a:spcAft>
              <a:buNone/>
            </a:pPr>
            <a:r>
              <a:t/>
            </a:r>
            <a:endParaRPr/>
          </a:p>
          <a:p>
            <a:pPr indent="0" lvl="0" marL="457200" rtl="0" algn="l">
              <a:spcBef>
                <a:spcPts val="1600"/>
              </a:spcBef>
              <a:spcAft>
                <a:spcPts val="16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 name="Shape 62"/>
        <p:cNvGrpSpPr/>
        <p:nvPr/>
      </p:nvGrpSpPr>
      <p:grpSpPr>
        <a:xfrm>
          <a:off x="0" y="0"/>
          <a:ext cx="0" cy="0"/>
          <a:chOff x="0" y="0"/>
          <a:chExt cx="0" cy="0"/>
        </a:xfrm>
      </p:grpSpPr>
      <p:sp>
        <p:nvSpPr>
          <p:cNvPr id="63" name="Google Shape;63;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00"/>
                </a:solidFill>
                <a:latin typeface="Fredoka One"/>
                <a:ea typeface="Fredoka One"/>
                <a:cs typeface="Fredoka One"/>
                <a:sym typeface="Fredoka One"/>
              </a:rPr>
              <a:t>The Ask</a:t>
            </a:r>
            <a:endParaRPr>
              <a:solidFill>
                <a:srgbClr val="FF0000"/>
              </a:solidFill>
              <a:latin typeface="Fredoka One"/>
              <a:ea typeface="Fredoka One"/>
              <a:cs typeface="Fredoka One"/>
              <a:sym typeface="Fredoka One"/>
            </a:endParaRPr>
          </a:p>
        </p:txBody>
      </p:sp>
      <p:sp>
        <p:nvSpPr>
          <p:cNvPr id="64" name="Google Shape;64;p14"/>
          <p:cNvSpPr txBox="1"/>
          <p:nvPr>
            <p:ph idx="1" type="body"/>
          </p:nvPr>
        </p:nvSpPr>
        <p:spPr>
          <a:xfrm>
            <a:off x="311700" y="1152475"/>
            <a:ext cx="8520600" cy="3416400"/>
          </a:xfrm>
          <a:prstGeom prst="rect">
            <a:avLst/>
          </a:prstGeom>
        </p:spPr>
        <p:txBody>
          <a:bodyPr anchorCtr="0" anchor="ctr" bIns="91425" lIns="91425" spcFirstLastPara="1" rIns="91425" wrap="square" tIns="91425">
            <a:noAutofit/>
          </a:bodyPr>
          <a:lstStyle/>
          <a:p>
            <a:pPr indent="0" lvl="0" marL="0" rtl="0" algn="ctr">
              <a:lnSpc>
                <a:spcPct val="200000"/>
              </a:lnSpc>
              <a:spcBef>
                <a:spcPts val="0"/>
              </a:spcBef>
              <a:spcAft>
                <a:spcPts val="0"/>
              </a:spcAft>
              <a:buNone/>
            </a:pPr>
            <a:r>
              <a:rPr lang="en">
                <a:solidFill>
                  <a:srgbClr val="000000"/>
                </a:solidFill>
              </a:rPr>
              <a:t>By elevating the perception of the hot dog, consumers who already eat fast food and like hot dogs will consider eating hot dogs over their usual go-to.</a:t>
            </a:r>
            <a:endParaRPr>
              <a:solidFill>
                <a:srgbClr val="000000"/>
              </a:solidFill>
            </a:endParaRPr>
          </a:p>
          <a:p>
            <a:pPr indent="0" lvl="0" marL="0" rtl="0" algn="ctr">
              <a:spcBef>
                <a:spcPts val="0"/>
              </a:spcBef>
              <a:spcAft>
                <a:spcPts val="16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sp>
        <p:nvSpPr>
          <p:cNvPr id="69" name="Google Shape;69;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00"/>
                </a:solidFill>
                <a:latin typeface="Fredoka One"/>
                <a:ea typeface="Fredoka One"/>
                <a:cs typeface="Fredoka One"/>
                <a:sym typeface="Fredoka One"/>
              </a:rPr>
              <a:t>The Ask</a:t>
            </a:r>
            <a:endParaRPr>
              <a:solidFill>
                <a:srgbClr val="FF0000"/>
              </a:solidFill>
              <a:latin typeface="Fredoka One"/>
              <a:ea typeface="Fredoka One"/>
              <a:cs typeface="Fredoka One"/>
              <a:sym typeface="Fredoka One"/>
            </a:endParaRPr>
          </a:p>
        </p:txBody>
      </p:sp>
      <p:pic>
        <p:nvPicPr>
          <p:cNvPr id="70" name="Google Shape;70;p15"/>
          <p:cNvPicPr preferRelativeResize="0"/>
          <p:nvPr/>
        </p:nvPicPr>
        <p:blipFill>
          <a:blip r:embed="rId3">
            <a:alphaModFix/>
          </a:blip>
          <a:stretch>
            <a:fillRect/>
          </a:stretch>
        </p:blipFill>
        <p:spPr>
          <a:xfrm>
            <a:off x="1602889" y="1081925"/>
            <a:ext cx="5938223" cy="3820973"/>
          </a:xfrm>
          <a:prstGeom prst="rect">
            <a:avLst/>
          </a:prstGeom>
          <a:noFill/>
          <a:ln>
            <a:noFill/>
          </a:ln>
        </p:spPr>
      </p:pic>
      <p:cxnSp>
        <p:nvCxnSpPr>
          <p:cNvPr id="71" name="Google Shape;71;p15"/>
          <p:cNvCxnSpPr/>
          <p:nvPr/>
        </p:nvCxnSpPr>
        <p:spPr>
          <a:xfrm flipH="1" rot="10800000">
            <a:off x="6934200" y="2171700"/>
            <a:ext cx="19200" cy="1790700"/>
          </a:xfrm>
          <a:prstGeom prst="straightConnector1">
            <a:avLst/>
          </a:prstGeom>
          <a:noFill/>
          <a:ln cap="flat" cmpd="sng" w="28575">
            <a:solidFill>
              <a:srgbClr val="FF0000"/>
            </a:solidFill>
            <a:prstDash val="solid"/>
            <a:round/>
            <a:headEnd len="med" w="med" type="none"/>
            <a:tailEnd len="med" w="med" type="triangl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 name="Shape 75"/>
        <p:cNvGrpSpPr/>
        <p:nvPr/>
      </p:nvGrpSpPr>
      <p:grpSpPr>
        <a:xfrm>
          <a:off x="0" y="0"/>
          <a:ext cx="0" cy="0"/>
          <a:chOff x="0" y="0"/>
          <a:chExt cx="0" cy="0"/>
        </a:xfrm>
      </p:grpSpPr>
      <p:sp>
        <p:nvSpPr>
          <p:cNvPr id="76" name="Google Shape;76;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00"/>
                </a:solidFill>
                <a:latin typeface="Fredoka One"/>
                <a:ea typeface="Fredoka One"/>
                <a:cs typeface="Fredoka One"/>
                <a:sym typeface="Fredoka One"/>
              </a:rPr>
              <a:t>Problem Areas</a:t>
            </a:r>
            <a:endParaRPr>
              <a:solidFill>
                <a:srgbClr val="FF0000"/>
              </a:solidFill>
              <a:latin typeface="Fredoka One"/>
              <a:ea typeface="Fredoka One"/>
              <a:cs typeface="Fredoka One"/>
              <a:sym typeface="Fredoka One"/>
            </a:endParaRPr>
          </a:p>
        </p:txBody>
      </p:sp>
      <p:sp>
        <p:nvSpPr>
          <p:cNvPr id="77" name="Google Shape;77;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Goal:</a:t>
            </a:r>
            <a:r>
              <a:rPr lang="en"/>
              <a:t> Change the negative perceptions of the hot dog to increase consumption</a:t>
            </a:r>
            <a:endParaRPr/>
          </a:p>
          <a:p>
            <a:pPr indent="0" lvl="0" marL="0" rtl="0" algn="l">
              <a:spcBef>
                <a:spcPts val="1600"/>
              </a:spcBef>
              <a:spcAft>
                <a:spcPts val="0"/>
              </a:spcAft>
              <a:buNone/>
            </a:pPr>
            <a:r>
              <a:rPr b="1" lang="en"/>
              <a:t>Problem</a:t>
            </a:r>
            <a:r>
              <a:rPr b="1" lang="en"/>
              <a:t>:  </a:t>
            </a:r>
            <a:r>
              <a:rPr lang="en"/>
              <a:t>People avoid hot dogs or don’t think about hot dogs as an option when making decisions to dine out </a:t>
            </a:r>
            <a:endParaRPr/>
          </a:p>
          <a:p>
            <a:pPr indent="0" lvl="0" marL="0" rtl="0" algn="l">
              <a:spcBef>
                <a:spcPts val="1600"/>
              </a:spcBef>
              <a:spcAft>
                <a:spcPts val="0"/>
              </a:spcAft>
              <a:buNone/>
            </a:pPr>
            <a:r>
              <a:rPr b="1" lang="en"/>
              <a:t>So What: </a:t>
            </a:r>
            <a:endParaRPr b="1"/>
          </a:p>
          <a:p>
            <a:pPr indent="-342900" lvl="0" marL="457200" rtl="0" algn="l">
              <a:spcBef>
                <a:spcPts val="1600"/>
              </a:spcBef>
              <a:spcAft>
                <a:spcPts val="0"/>
              </a:spcAft>
              <a:buSzPts val="1800"/>
              <a:buChar char="●"/>
            </a:pPr>
            <a:r>
              <a:rPr lang="en"/>
              <a:t>Not trying to convince people that hot dogs are good for you</a:t>
            </a:r>
            <a:endParaRPr/>
          </a:p>
          <a:p>
            <a:pPr indent="-342900" lvl="0" marL="457200" rtl="0" algn="l">
              <a:spcBef>
                <a:spcPts val="0"/>
              </a:spcBef>
              <a:spcAft>
                <a:spcPts val="0"/>
              </a:spcAft>
              <a:buSzPts val="1800"/>
              <a:buChar char="●"/>
            </a:pPr>
            <a:r>
              <a:rPr lang="en"/>
              <a:t>Focus on people who are already eating hot dogs and fast food</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78" name="Google Shape;78;p16"/>
          <p:cNvPicPr preferRelativeResize="0"/>
          <p:nvPr/>
        </p:nvPicPr>
        <p:blipFill rotWithShape="1">
          <a:blip r:embed="rId3">
            <a:alphaModFix/>
          </a:blip>
          <a:srcRect b="0" l="0" r="50455" t="0"/>
          <a:stretch/>
        </p:blipFill>
        <p:spPr>
          <a:xfrm rot="5400000">
            <a:off x="451200" y="3327950"/>
            <a:ext cx="181600" cy="471150"/>
          </a:xfrm>
          <a:prstGeom prst="rect">
            <a:avLst/>
          </a:prstGeom>
          <a:noFill/>
          <a:ln>
            <a:noFill/>
          </a:ln>
        </p:spPr>
      </p:pic>
      <p:pic>
        <p:nvPicPr>
          <p:cNvPr id="79" name="Google Shape;79;p16"/>
          <p:cNvPicPr preferRelativeResize="0"/>
          <p:nvPr/>
        </p:nvPicPr>
        <p:blipFill rotWithShape="1">
          <a:blip r:embed="rId3">
            <a:alphaModFix/>
          </a:blip>
          <a:srcRect b="0" l="50455" r="0" t="0"/>
          <a:stretch/>
        </p:blipFill>
        <p:spPr>
          <a:xfrm rot="5400000">
            <a:off x="453246" y="3028429"/>
            <a:ext cx="177500" cy="4606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Google Shape;84;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00"/>
                </a:solidFill>
                <a:latin typeface="Fredoka One"/>
                <a:ea typeface="Fredoka One"/>
                <a:cs typeface="Fredoka One"/>
                <a:sym typeface="Fredoka One"/>
              </a:rPr>
              <a:t>Hot Dogs: An American Mythology</a:t>
            </a:r>
            <a:endParaRPr>
              <a:solidFill>
                <a:srgbClr val="FF0000"/>
              </a:solidFill>
              <a:latin typeface="Fredoka One"/>
              <a:ea typeface="Fredoka One"/>
              <a:cs typeface="Fredoka One"/>
              <a:sym typeface="Fredoka One"/>
            </a:endParaRPr>
          </a:p>
        </p:txBody>
      </p:sp>
      <p:sp>
        <p:nvSpPr>
          <p:cNvPr id="85" name="Google Shape;85;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lnSpc>
                <a:spcPct val="200000"/>
              </a:lnSpc>
              <a:spcBef>
                <a:spcPts val="0"/>
              </a:spcBef>
              <a:spcAft>
                <a:spcPts val="0"/>
              </a:spcAft>
              <a:buSzPts val="1800"/>
              <a:buChar char="-"/>
            </a:pPr>
            <a:r>
              <a:rPr lang="en"/>
              <a:t>Disputed History </a:t>
            </a:r>
            <a:endParaRPr/>
          </a:p>
          <a:p>
            <a:pPr indent="-342900" lvl="0" marL="457200" rtl="0" algn="l">
              <a:lnSpc>
                <a:spcPct val="200000"/>
              </a:lnSpc>
              <a:spcBef>
                <a:spcPts val="0"/>
              </a:spcBef>
              <a:spcAft>
                <a:spcPts val="0"/>
              </a:spcAft>
              <a:buSzPts val="1800"/>
              <a:buChar char="-"/>
            </a:pPr>
            <a:r>
              <a:rPr lang="en"/>
              <a:t>Multicultural Origin</a:t>
            </a:r>
            <a:endParaRPr/>
          </a:p>
          <a:p>
            <a:pPr indent="-342900" lvl="0" marL="457200" rtl="0" algn="l">
              <a:lnSpc>
                <a:spcPct val="200000"/>
              </a:lnSpc>
              <a:spcBef>
                <a:spcPts val="0"/>
              </a:spcBef>
              <a:spcAft>
                <a:spcPts val="0"/>
              </a:spcAft>
              <a:buSzPts val="1800"/>
              <a:buChar char="-"/>
            </a:pPr>
            <a:r>
              <a:rPr lang="en"/>
              <a:t>Classless Food</a:t>
            </a:r>
            <a:endParaRPr/>
          </a:p>
          <a:p>
            <a:pPr indent="-342900" lvl="0" marL="457200" rtl="0" algn="l">
              <a:lnSpc>
                <a:spcPct val="200000"/>
              </a:lnSpc>
              <a:spcBef>
                <a:spcPts val="0"/>
              </a:spcBef>
              <a:spcAft>
                <a:spcPts val="0"/>
              </a:spcAft>
              <a:buSzPts val="1800"/>
              <a:buChar char="-"/>
            </a:pPr>
            <a:r>
              <a:rPr lang="en"/>
              <a:t>Condiments are key </a:t>
            </a:r>
            <a:endParaRPr/>
          </a:p>
          <a:p>
            <a:pPr indent="-342900" lvl="0" marL="457200" rtl="0" algn="l">
              <a:lnSpc>
                <a:spcPct val="200000"/>
              </a:lnSpc>
              <a:spcBef>
                <a:spcPts val="0"/>
              </a:spcBef>
              <a:spcAft>
                <a:spcPts val="0"/>
              </a:spcAft>
              <a:buSzPts val="1800"/>
              <a:buChar char="-"/>
            </a:pPr>
            <a:r>
              <a:rPr lang="en"/>
              <a:t>Pioneering Fast Food </a:t>
            </a:r>
            <a:endParaRPr/>
          </a:p>
          <a:p>
            <a:pPr indent="0" lvl="0" marL="0" rtl="0" algn="l">
              <a:spcBef>
                <a:spcPts val="1600"/>
              </a:spcBef>
              <a:spcAft>
                <a:spcPts val="1600"/>
              </a:spcAft>
              <a:buNone/>
            </a:pPr>
            <a:r>
              <a:t/>
            </a:r>
            <a:endParaRPr/>
          </a:p>
        </p:txBody>
      </p:sp>
      <p:pic>
        <p:nvPicPr>
          <p:cNvPr id="86" name="Google Shape;86;p17"/>
          <p:cNvPicPr preferRelativeResize="0"/>
          <p:nvPr/>
        </p:nvPicPr>
        <p:blipFill rotWithShape="1">
          <a:blip r:embed="rId3">
            <a:alphaModFix/>
          </a:blip>
          <a:srcRect b="0" l="50455" r="0" t="0"/>
          <a:stretch/>
        </p:blipFill>
        <p:spPr>
          <a:xfrm rot="5400000">
            <a:off x="489671" y="1166129"/>
            <a:ext cx="177500" cy="460600"/>
          </a:xfrm>
          <a:prstGeom prst="rect">
            <a:avLst/>
          </a:prstGeom>
          <a:noFill/>
          <a:ln>
            <a:noFill/>
          </a:ln>
        </p:spPr>
      </p:pic>
      <p:pic>
        <p:nvPicPr>
          <p:cNvPr id="87" name="Google Shape;87;p17"/>
          <p:cNvPicPr preferRelativeResize="0"/>
          <p:nvPr/>
        </p:nvPicPr>
        <p:blipFill rotWithShape="1">
          <a:blip r:embed="rId3">
            <a:alphaModFix/>
          </a:blip>
          <a:srcRect b="0" l="50455" r="0" t="0"/>
          <a:stretch/>
        </p:blipFill>
        <p:spPr>
          <a:xfrm rot="5400000">
            <a:off x="489671" y="2259904"/>
            <a:ext cx="177500" cy="460600"/>
          </a:xfrm>
          <a:prstGeom prst="rect">
            <a:avLst/>
          </a:prstGeom>
          <a:noFill/>
          <a:ln>
            <a:noFill/>
          </a:ln>
        </p:spPr>
      </p:pic>
      <p:pic>
        <p:nvPicPr>
          <p:cNvPr id="88" name="Google Shape;88;p17"/>
          <p:cNvPicPr preferRelativeResize="0"/>
          <p:nvPr/>
        </p:nvPicPr>
        <p:blipFill rotWithShape="1">
          <a:blip r:embed="rId3">
            <a:alphaModFix/>
          </a:blip>
          <a:srcRect b="0" l="50455" r="0" t="0"/>
          <a:stretch/>
        </p:blipFill>
        <p:spPr>
          <a:xfrm rot="5400000">
            <a:off x="489671" y="3353679"/>
            <a:ext cx="177500" cy="460600"/>
          </a:xfrm>
          <a:prstGeom prst="rect">
            <a:avLst/>
          </a:prstGeom>
          <a:noFill/>
          <a:ln>
            <a:noFill/>
          </a:ln>
        </p:spPr>
      </p:pic>
      <p:pic>
        <p:nvPicPr>
          <p:cNvPr id="89" name="Google Shape;89;p17"/>
          <p:cNvPicPr preferRelativeResize="0"/>
          <p:nvPr/>
        </p:nvPicPr>
        <p:blipFill rotWithShape="1">
          <a:blip r:embed="rId3">
            <a:alphaModFix/>
          </a:blip>
          <a:srcRect b="0" l="0" r="50455" t="0"/>
          <a:stretch/>
        </p:blipFill>
        <p:spPr>
          <a:xfrm rot="5400000">
            <a:off x="487625" y="1707737"/>
            <a:ext cx="181600" cy="471150"/>
          </a:xfrm>
          <a:prstGeom prst="rect">
            <a:avLst/>
          </a:prstGeom>
          <a:noFill/>
          <a:ln>
            <a:noFill/>
          </a:ln>
        </p:spPr>
      </p:pic>
      <p:pic>
        <p:nvPicPr>
          <p:cNvPr id="90" name="Google Shape;90;p17"/>
          <p:cNvPicPr preferRelativeResize="0"/>
          <p:nvPr/>
        </p:nvPicPr>
        <p:blipFill rotWithShape="1">
          <a:blip r:embed="rId3">
            <a:alphaModFix/>
          </a:blip>
          <a:srcRect b="0" l="0" r="50455" t="0"/>
          <a:stretch/>
        </p:blipFill>
        <p:spPr>
          <a:xfrm rot="5400000">
            <a:off x="487625" y="2832300"/>
            <a:ext cx="181600" cy="4711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Google Shape;95;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00"/>
                </a:solidFill>
                <a:latin typeface="Fredoka One"/>
                <a:ea typeface="Fredoka One"/>
                <a:cs typeface="Fredoka One"/>
                <a:sym typeface="Fredoka One"/>
              </a:rPr>
              <a:t>Hot Dogs Research</a:t>
            </a:r>
            <a:endParaRPr>
              <a:solidFill>
                <a:srgbClr val="FF0000"/>
              </a:solidFill>
              <a:latin typeface="Fredoka One"/>
              <a:ea typeface="Fredoka One"/>
              <a:cs typeface="Fredoka One"/>
              <a:sym typeface="Fredoka One"/>
            </a:endParaRPr>
          </a:p>
          <a:p>
            <a:pPr indent="0" lvl="0" marL="0" rtl="0" algn="l">
              <a:spcBef>
                <a:spcPts val="0"/>
              </a:spcBef>
              <a:spcAft>
                <a:spcPts val="0"/>
              </a:spcAft>
              <a:buNone/>
            </a:pPr>
            <a:r>
              <a:t/>
            </a:r>
            <a:endParaRPr>
              <a:solidFill>
                <a:srgbClr val="FF0000"/>
              </a:solidFill>
              <a:latin typeface="Fredoka One"/>
              <a:ea typeface="Fredoka One"/>
              <a:cs typeface="Fredoka One"/>
              <a:sym typeface="Fredoka One"/>
            </a:endParaRPr>
          </a:p>
        </p:txBody>
      </p:sp>
      <p:sp>
        <p:nvSpPr>
          <p:cNvPr id="96" name="Google Shape;96;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b="1" lang="en" sz="2400"/>
              <a:t>Myth: </a:t>
            </a:r>
            <a:endParaRPr b="1" sz="2400"/>
          </a:p>
          <a:p>
            <a:pPr indent="-298450" lvl="0" marL="457200" rtl="0" algn="l">
              <a:spcBef>
                <a:spcPts val="1600"/>
              </a:spcBef>
              <a:spcAft>
                <a:spcPts val="0"/>
              </a:spcAft>
              <a:buClr>
                <a:srgbClr val="000000"/>
              </a:buClr>
              <a:buSzPts val="1100"/>
              <a:buChar char="-"/>
            </a:pPr>
            <a:r>
              <a:rPr lang="en">
                <a:solidFill>
                  <a:srgbClr val="000000"/>
                </a:solidFill>
              </a:rPr>
              <a:t>All kinds of meat and meat by-products</a:t>
            </a:r>
            <a:endParaRPr>
              <a:solidFill>
                <a:srgbClr val="000000"/>
              </a:solidFill>
            </a:endParaRPr>
          </a:p>
          <a:p>
            <a:pPr indent="-298450" lvl="0" marL="457200" rtl="0" algn="l">
              <a:spcBef>
                <a:spcPts val="0"/>
              </a:spcBef>
              <a:spcAft>
                <a:spcPts val="0"/>
              </a:spcAft>
              <a:buClr>
                <a:srgbClr val="000000"/>
              </a:buClr>
              <a:buSzPts val="1100"/>
              <a:buChar char="-"/>
            </a:pPr>
            <a:r>
              <a:rPr lang="en">
                <a:solidFill>
                  <a:srgbClr val="000000"/>
                </a:solidFill>
              </a:rPr>
              <a:t>Bizarre sludge </a:t>
            </a:r>
            <a:endParaRPr sz="1100">
              <a:solidFill>
                <a:srgbClr val="000000"/>
              </a:solidFill>
            </a:endParaRPr>
          </a:p>
          <a:p>
            <a:pPr indent="0" lvl="0" marL="0" rtl="0" algn="l">
              <a:spcBef>
                <a:spcPts val="0"/>
              </a:spcBef>
              <a:spcAft>
                <a:spcPts val="0"/>
              </a:spcAft>
              <a:buNone/>
            </a:pPr>
            <a:r>
              <a:t/>
            </a:r>
            <a:endParaRPr sz="1100">
              <a:solidFill>
                <a:srgbClr val="000000"/>
              </a:solidFill>
            </a:endParaRPr>
          </a:p>
          <a:p>
            <a:pPr indent="0" lvl="0" marL="0" rtl="0" algn="l">
              <a:spcBef>
                <a:spcPts val="0"/>
              </a:spcBef>
              <a:spcAft>
                <a:spcPts val="0"/>
              </a:spcAft>
              <a:buNone/>
            </a:pPr>
            <a:r>
              <a:rPr b="1" lang="en" sz="2400"/>
              <a:t>Truth</a:t>
            </a:r>
            <a:r>
              <a:rPr lang="en" sz="2400"/>
              <a:t>:</a:t>
            </a:r>
            <a:endParaRPr sz="2400"/>
          </a:p>
          <a:p>
            <a:pPr indent="-298450" lvl="0" marL="457200" rtl="0" algn="l">
              <a:spcBef>
                <a:spcPts val="1600"/>
              </a:spcBef>
              <a:spcAft>
                <a:spcPts val="0"/>
              </a:spcAft>
              <a:buClr>
                <a:srgbClr val="000000"/>
              </a:buClr>
              <a:buSzPts val="1100"/>
              <a:buChar char="-"/>
            </a:pPr>
            <a:r>
              <a:rPr lang="en">
                <a:solidFill>
                  <a:srgbClr val="000000"/>
                </a:solidFill>
              </a:rPr>
              <a:t>Meet cut away from steaks and roasts finely ground and mixed with other spices</a:t>
            </a:r>
            <a:endParaRPr>
              <a:solidFill>
                <a:srgbClr val="000000"/>
              </a:solidFill>
            </a:endParaRPr>
          </a:p>
          <a:p>
            <a:pPr indent="-298450" lvl="0" marL="457200" rtl="0" algn="l">
              <a:spcBef>
                <a:spcPts val="0"/>
              </a:spcBef>
              <a:spcAft>
                <a:spcPts val="0"/>
              </a:spcAft>
              <a:buSzPts val="1100"/>
              <a:buChar char="-"/>
            </a:pPr>
            <a:r>
              <a:rPr lang="en">
                <a:solidFill>
                  <a:srgbClr val="000000"/>
                </a:solidFill>
                <a:uFill>
                  <a:noFill/>
                </a:uFill>
                <a:hlinkClick r:id="rId3"/>
              </a:rPr>
              <a:t>U.S. Department of Agriculture</a:t>
            </a:r>
            <a:r>
              <a:rPr lang="en">
                <a:solidFill>
                  <a:srgbClr val="000000"/>
                </a:solidFill>
              </a:rPr>
              <a:t> requires disclosure on the ingredient label </a:t>
            </a:r>
            <a:endParaRPr>
              <a:solidFill>
                <a:srgbClr val="000000"/>
              </a:solidFill>
            </a:endParaRPr>
          </a:p>
          <a:p>
            <a:pPr indent="0" lvl="0" marL="457200" rtl="0" algn="l">
              <a:spcBef>
                <a:spcPts val="0"/>
              </a:spcBef>
              <a:spcAft>
                <a:spcPts val="0"/>
              </a:spcAft>
              <a:buNone/>
            </a:pPr>
            <a:r>
              <a:rPr lang="en">
                <a:solidFill>
                  <a:srgbClr val="000000"/>
                </a:solidFill>
              </a:rPr>
              <a:t>as "with variety meats" or "with meat by-products</a:t>
            </a:r>
            <a:endParaRPr sz="1100">
              <a:solidFill>
                <a:srgbClr val="000000"/>
              </a:solidFill>
            </a:endParaRPr>
          </a:p>
          <a:p>
            <a:pPr indent="0" lvl="0" marL="0" rtl="0" algn="l">
              <a:spcBef>
                <a:spcPts val="0"/>
              </a:spcBef>
              <a:spcAft>
                <a:spcPts val="1600"/>
              </a:spcAft>
              <a:buClr>
                <a:srgbClr val="000000"/>
              </a:buClr>
              <a:buSzPts val="1100"/>
              <a:buFont typeface="Arial"/>
              <a:buNone/>
            </a:pPr>
            <a:r>
              <a:t/>
            </a:r>
            <a:endParaRPr/>
          </a:p>
        </p:txBody>
      </p:sp>
      <p:pic>
        <p:nvPicPr>
          <p:cNvPr id="97" name="Google Shape;97;p18"/>
          <p:cNvPicPr preferRelativeResize="0"/>
          <p:nvPr/>
        </p:nvPicPr>
        <p:blipFill rotWithShape="1">
          <a:blip r:embed="rId4">
            <a:alphaModFix/>
          </a:blip>
          <a:srcRect b="0" l="50455" r="0" t="0"/>
          <a:stretch/>
        </p:blipFill>
        <p:spPr>
          <a:xfrm rot="5400000">
            <a:off x="489671" y="3201279"/>
            <a:ext cx="177500" cy="460600"/>
          </a:xfrm>
          <a:prstGeom prst="rect">
            <a:avLst/>
          </a:prstGeom>
          <a:noFill/>
          <a:ln>
            <a:noFill/>
          </a:ln>
        </p:spPr>
      </p:pic>
      <p:pic>
        <p:nvPicPr>
          <p:cNvPr id="98" name="Google Shape;98;p18"/>
          <p:cNvPicPr preferRelativeResize="0"/>
          <p:nvPr/>
        </p:nvPicPr>
        <p:blipFill rotWithShape="1">
          <a:blip r:embed="rId4">
            <a:alphaModFix/>
          </a:blip>
          <a:srcRect b="0" l="0" r="50455" t="0"/>
          <a:stretch/>
        </p:blipFill>
        <p:spPr>
          <a:xfrm rot="5400000">
            <a:off x="487625" y="3839600"/>
            <a:ext cx="181600" cy="4711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Google Shape;103;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
                <a:solidFill>
                  <a:srgbClr val="FF0000"/>
                </a:solidFill>
                <a:latin typeface="Fredoka One"/>
                <a:ea typeface="Fredoka One"/>
                <a:cs typeface="Fredoka One"/>
                <a:sym typeface="Fredoka One"/>
              </a:rPr>
              <a:t>Hot</a:t>
            </a:r>
            <a:r>
              <a:rPr lang="en"/>
              <a:t> </a:t>
            </a:r>
            <a:r>
              <a:rPr lang="en">
                <a:solidFill>
                  <a:srgbClr val="FF0000"/>
                </a:solidFill>
                <a:latin typeface="Fredoka One"/>
                <a:ea typeface="Fredoka One"/>
                <a:cs typeface="Fredoka One"/>
                <a:sym typeface="Fredoka One"/>
              </a:rPr>
              <a:t>Dog</a:t>
            </a:r>
            <a:r>
              <a:rPr lang="en"/>
              <a:t> </a:t>
            </a:r>
            <a:r>
              <a:rPr lang="en">
                <a:solidFill>
                  <a:srgbClr val="FF0000"/>
                </a:solidFill>
                <a:latin typeface="Fredoka One"/>
                <a:ea typeface="Fredoka One"/>
                <a:cs typeface="Fredoka One"/>
                <a:sym typeface="Fredoka One"/>
              </a:rPr>
              <a:t>Research</a:t>
            </a:r>
            <a:r>
              <a:rPr lang="en"/>
              <a:t> </a:t>
            </a:r>
            <a:endParaRPr/>
          </a:p>
        </p:txBody>
      </p:sp>
      <p:sp>
        <p:nvSpPr>
          <p:cNvPr id="104" name="Google Shape;104;p19"/>
          <p:cNvSpPr txBox="1"/>
          <p:nvPr>
            <p:ph idx="1" type="body"/>
          </p:nvPr>
        </p:nvSpPr>
        <p:spPr>
          <a:xfrm>
            <a:off x="311700" y="1152475"/>
            <a:ext cx="33042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rgbClr val="000000"/>
                </a:solidFill>
              </a:rPr>
              <a:t>Baseball games etc; for all ethnicities/incomes. “They quickly became a democratic food”</a:t>
            </a:r>
            <a:endParaRPr sz="1400">
              <a:solidFill>
                <a:srgbClr val="000000"/>
              </a:solidFill>
            </a:endParaRPr>
          </a:p>
          <a:p>
            <a:pPr indent="0" lvl="0" marL="0" rtl="0" algn="l">
              <a:spcBef>
                <a:spcPts val="1000"/>
              </a:spcBef>
              <a:spcAft>
                <a:spcPts val="0"/>
              </a:spcAft>
              <a:buNone/>
            </a:pPr>
            <a:r>
              <a:rPr lang="en" sz="1400">
                <a:solidFill>
                  <a:srgbClr val="000000"/>
                </a:solidFill>
              </a:rPr>
              <a:t>Americans are 6 times more likely to prefer a hot dog made with a short list of ingredients</a:t>
            </a:r>
            <a:endParaRPr sz="1400">
              <a:solidFill>
                <a:srgbClr val="000000"/>
              </a:solidFill>
            </a:endParaRPr>
          </a:p>
          <a:p>
            <a:pPr indent="0" lvl="0" marL="0" rtl="0" algn="l">
              <a:spcBef>
                <a:spcPts val="1000"/>
              </a:spcBef>
              <a:spcAft>
                <a:spcPts val="0"/>
              </a:spcAft>
              <a:buNone/>
            </a:pPr>
            <a:r>
              <a:rPr lang="en" sz="1400">
                <a:solidFill>
                  <a:srgbClr val="000000"/>
                </a:solidFill>
              </a:rPr>
              <a:t>Hot dogs and social gatherings: 50%+ of buyers eat them at a cookout, 44% </a:t>
            </a:r>
            <a:r>
              <a:rPr lang="en" sz="1400">
                <a:solidFill>
                  <a:srgbClr val="000000"/>
                </a:solidFill>
              </a:rPr>
              <a:t>more likely to eat them during summer</a:t>
            </a:r>
            <a:endParaRPr sz="1400">
              <a:solidFill>
                <a:srgbClr val="000000"/>
              </a:solidFill>
            </a:endParaRPr>
          </a:p>
          <a:p>
            <a:pPr indent="0" lvl="0" marL="0" rtl="0" algn="l">
              <a:spcBef>
                <a:spcPts val="1000"/>
              </a:spcBef>
              <a:spcAft>
                <a:spcPts val="1000"/>
              </a:spcAft>
              <a:buNone/>
            </a:pPr>
            <a:r>
              <a:rPr lang="en" sz="1400">
                <a:solidFill>
                  <a:srgbClr val="000000"/>
                </a:solidFill>
              </a:rPr>
              <a:t>High association between fast food and snacking</a:t>
            </a:r>
            <a:endParaRPr sz="1400"/>
          </a:p>
        </p:txBody>
      </p:sp>
      <p:sp>
        <p:nvSpPr>
          <p:cNvPr id="105" name="Google Shape;105;p19"/>
          <p:cNvSpPr txBox="1"/>
          <p:nvPr>
            <p:ph type="title"/>
          </p:nvPr>
        </p:nvSpPr>
        <p:spPr>
          <a:xfrm>
            <a:off x="5973100" y="636725"/>
            <a:ext cx="2998200" cy="572700"/>
          </a:xfrm>
          <a:prstGeom prst="rect">
            <a:avLst/>
          </a:prstGeom>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sz="1800">
                <a:solidFill>
                  <a:srgbClr val="FF0000"/>
                </a:solidFill>
                <a:latin typeface="Fredoka One"/>
                <a:ea typeface="Fredoka One"/>
                <a:cs typeface="Fredoka One"/>
                <a:sym typeface="Fredoka One"/>
              </a:rPr>
              <a:t>Why do people not buy hot dogs?</a:t>
            </a:r>
            <a:endParaRPr sz="1800"/>
          </a:p>
        </p:txBody>
      </p:sp>
      <p:sp>
        <p:nvSpPr>
          <p:cNvPr id="106" name="Google Shape;106;p19"/>
          <p:cNvSpPr txBox="1"/>
          <p:nvPr>
            <p:ph type="title"/>
          </p:nvPr>
        </p:nvSpPr>
        <p:spPr>
          <a:xfrm>
            <a:off x="5973100" y="2340625"/>
            <a:ext cx="2998200" cy="985500"/>
          </a:xfrm>
          <a:prstGeom prst="rect">
            <a:avLst/>
          </a:prstGeom>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sz="1800">
                <a:solidFill>
                  <a:srgbClr val="FF0000"/>
                </a:solidFill>
                <a:latin typeface="Fredoka One"/>
                <a:ea typeface="Fredoka One"/>
                <a:cs typeface="Fredoka One"/>
                <a:sym typeface="Fredoka One"/>
              </a:rPr>
              <a:t>65.40% bought fast food (burgers or hot dogs) in the last 30 days</a:t>
            </a:r>
            <a:endParaRPr sz="1800"/>
          </a:p>
        </p:txBody>
      </p:sp>
      <p:sp>
        <p:nvSpPr>
          <p:cNvPr id="107" name="Google Shape;107;p19"/>
          <p:cNvSpPr txBox="1"/>
          <p:nvPr/>
        </p:nvSpPr>
        <p:spPr>
          <a:xfrm>
            <a:off x="5973100" y="3306525"/>
            <a:ext cx="2443200" cy="1506900"/>
          </a:xfrm>
          <a:prstGeom prst="rect">
            <a:avLst/>
          </a:prstGeom>
          <a:noFill/>
          <a:ln>
            <a:noFill/>
          </a:ln>
        </p:spPr>
        <p:txBody>
          <a:bodyPr anchorCtr="0" anchor="t" bIns="91425" lIns="91425" spcFirstLastPara="1" rIns="91425" wrap="square" tIns="91425">
            <a:noAutofit/>
          </a:bodyPr>
          <a:lstStyle/>
          <a:p>
            <a:pPr indent="0" lvl="0" marL="0" rtl="0" algn="l">
              <a:lnSpc>
                <a:spcPct val="113000"/>
              </a:lnSpc>
              <a:spcBef>
                <a:spcPts val="300"/>
              </a:spcBef>
              <a:spcAft>
                <a:spcPts val="0"/>
              </a:spcAft>
              <a:buNone/>
            </a:pPr>
            <a:r>
              <a:rPr lang="en" sz="1100">
                <a:latin typeface="Proxima Nova"/>
                <a:ea typeface="Proxima Nova"/>
                <a:cs typeface="Proxima Nova"/>
                <a:sym typeface="Proxima Nova"/>
              </a:rPr>
              <a:t>79.69% of consumers aged 25-34 eat hot dogs</a:t>
            </a:r>
            <a:endParaRPr sz="1100">
              <a:latin typeface="Proxima Nova"/>
              <a:ea typeface="Proxima Nova"/>
              <a:cs typeface="Proxima Nova"/>
              <a:sym typeface="Proxima Nova"/>
            </a:endParaRPr>
          </a:p>
          <a:p>
            <a:pPr indent="0" lvl="0" marL="0" rtl="0" algn="l">
              <a:lnSpc>
                <a:spcPct val="112000"/>
              </a:lnSpc>
              <a:spcBef>
                <a:spcPts val="600"/>
              </a:spcBef>
              <a:spcAft>
                <a:spcPts val="0"/>
              </a:spcAft>
              <a:buNone/>
            </a:pPr>
            <a:r>
              <a:rPr lang="en" sz="1100">
                <a:latin typeface="Proxima Nova"/>
                <a:ea typeface="Proxima Nova"/>
                <a:cs typeface="Proxima Nova"/>
                <a:sym typeface="Proxima Nova"/>
              </a:rPr>
              <a:t>59.27% (191.62 million) eat all beef hot dogs--way more than mixed meats or alternatives</a:t>
            </a:r>
            <a:endParaRPr>
              <a:latin typeface="Proxima Nova"/>
              <a:ea typeface="Proxima Nova"/>
              <a:cs typeface="Proxima Nova"/>
              <a:sym typeface="Proxima Nova"/>
            </a:endParaRPr>
          </a:p>
        </p:txBody>
      </p:sp>
      <p:sp>
        <p:nvSpPr>
          <p:cNvPr id="108" name="Google Shape;108;p19"/>
          <p:cNvSpPr txBox="1"/>
          <p:nvPr/>
        </p:nvSpPr>
        <p:spPr>
          <a:xfrm>
            <a:off x="5973100" y="1262625"/>
            <a:ext cx="2443200" cy="985500"/>
          </a:xfrm>
          <a:prstGeom prst="rect">
            <a:avLst/>
          </a:prstGeom>
          <a:noFill/>
          <a:ln>
            <a:noFill/>
          </a:ln>
        </p:spPr>
        <p:txBody>
          <a:bodyPr anchorCtr="0" anchor="t" bIns="91425" lIns="91425" spcFirstLastPara="1" rIns="91425" wrap="square" tIns="91425">
            <a:noAutofit/>
          </a:bodyPr>
          <a:lstStyle/>
          <a:p>
            <a:pPr indent="0" lvl="0" marL="0" rtl="0" algn="l">
              <a:lnSpc>
                <a:spcPct val="114000"/>
              </a:lnSpc>
              <a:spcBef>
                <a:spcPts val="0"/>
              </a:spcBef>
              <a:spcAft>
                <a:spcPts val="0"/>
              </a:spcAft>
              <a:buNone/>
            </a:pPr>
            <a:r>
              <a:rPr lang="en" sz="1100">
                <a:latin typeface="Proxima Nova"/>
                <a:ea typeface="Proxima Nova"/>
                <a:cs typeface="Proxima Nova"/>
                <a:sym typeface="Proxima Nova"/>
              </a:rPr>
              <a:t>Too processed		36%</a:t>
            </a:r>
            <a:endParaRPr sz="1100">
              <a:latin typeface="Proxima Nova"/>
              <a:ea typeface="Proxima Nova"/>
              <a:cs typeface="Proxima Nova"/>
              <a:sym typeface="Proxima Nova"/>
            </a:endParaRPr>
          </a:p>
          <a:p>
            <a:pPr indent="0" lvl="0" marL="0" rtl="0" algn="l">
              <a:lnSpc>
                <a:spcPct val="114000"/>
              </a:lnSpc>
              <a:spcBef>
                <a:spcPts val="300"/>
              </a:spcBef>
              <a:spcAft>
                <a:spcPts val="0"/>
              </a:spcAft>
              <a:buNone/>
            </a:pPr>
            <a:r>
              <a:rPr lang="en" sz="1100">
                <a:latin typeface="Proxima Nova"/>
                <a:ea typeface="Proxima Nova"/>
                <a:cs typeface="Proxima Nova"/>
                <a:sym typeface="Proxima Nova"/>
              </a:rPr>
              <a:t>Unhealthy		28%</a:t>
            </a:r>
            <a:endParaRPr sz="1100">
              <a:latin typeface="Proxima Nova"/>
              <a:ea typeface="Proxima Nova"/>
              <a:cs typeface="Proxima Nova"/>
              <a:sym typeface="Proxima Nova"/>
            </a:endParaRPr>
          </a:p>
          <a:p>
            <a:pPr indent="0" lvl="0" marL="0" rtl="0" algn="l">
              <a:lnSpc>
                <a:spcPct val="114000"/>
              </a:lnSpc>
              <a:spcBef>
                <a:spcPts val="300"/>
              </a:spcBef>
              <a:spcAft>
                <a:spcPts val="0"/>
              </a:spcAft>
              <a:buNone/>
            </a:pPr>
            <a:r>
              <a:rPr lang="en" sz="1100">
                <a:latin typeface="Proxima Nova"/>
                <a:ea typeface="Proxima Nova"/>
                <a:cs typeface="Proxima Nova"/>
                <a:sym typeface="Proxima Nova"/>
              </a:rPr>
              <a:t>Too much sodium	27%</a:t>
            </a:r>
            <a:endParaRPr sz="1100">
              <a:latin typeface="Proxima Nova"/>
              <a:ea typeface="Proxima Nova"/>
              <a:cs typeface="Proxima Nova"/>
              <a:sym typeface="Proxima Nova"/>
            </a:endParaRPr>
          </a:p>
          <a:p>
            <a:pPr indent="0" lvl="0" marL="0" rtl="0" algn="l">
              <a:lnSpc>
                <a:spcPct val="114000"/>
              </a:lnSpc>
              <a:spcBef>
                <a:spcPts val="300"/>
              </a:spcBef>
              <a:spcAft>
                <a:spcPts val="300"/>
              </a:spcAft>
              <a:buNone/>
            </a:pPr>
            <a:r>
              <a:rPr lang="en" sz="1100">
                <a:latin typeface="Proxima Nova"/>
                <a:ea typeface="Proxima Nova"/>
                <a:cs typeface="Proxima Nova"/>
                <a:sym typeface="Proxima Nova"/>
              </a:rPr>
              <a:t>Too much fat		23%</a:t>
            </a:r>
            <a:endParaRPr>
              <a:latin typeface="Proxima Nova"/>
              <a:ea typeface="Proxima Nova"/>
              <a:cs typeface="Proxima Nova"/>
              <a:sym typeface="Proxima Nova"/>
            </a:endParaRPr>
          </a:p>
        </p:txBody>
      </p:sp>
      <p:pic>
        <p:nvPicPr>
          <p:cNvPr id="109" name="Google Shape;109;p19"/>
          <p:cNvPicPr preferRelativeResize="0"/>
          <p:nvPr/>
        </p:nvPicPr>
        <p:blipFill>
          <a:blip r:embed="rId3">
            <a:alphaModFix/>
          </a:blip>
          <a:stretch>
            <a:fillRect/>
          </a:stretch>
        </p:blipFill>
        <p:spPr>
          <a:xfrm>
            <a:off x="3757999" y="1229388"/>
            <a:ext cx="2072875" cy="298952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Google Shape;114;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00"/>
                </a:solidFill>
                <a:latin typeface="Fredoka One"/>
                <a:ea typeface="Fredoka One"/>
                <a:cs typeface="Fredoka One"/>
                <a:sym typeface="Fredoka One"/>
              </a:rPr>
              <a:t>Wienerschnitzel </a:t>
            </a:r>
            <a:endParaRPr>
              <a:solidFill>
                <a:srgbClr val="FF0000"/>
              </a:solidFill>
              <a:latin typeface="Fredoka One"/>
              <a:ea typeface="Fredoka One"/>
              <a:cs typeface="Fredoka One"/>
              <a:sym typeface="Fredoka One"/>
            </a:endParaRPr>
          </a:p>
        </p:txBody>
      </p:sp>
      <p:sp>
        <p:nvSpPr>
          <p:cNvPr id="115" name="Google Shape;115;p20"/>
          <p:cNvSpPr txBox="1"/>
          <p:nvPr>
            <p:ph idx="1" type="body"/>
          </p:nvPr>
        </p:nvSpPr>
        <p:spPr>
          <a:xfrm>
            <a:off x="311700" y="1152475"/>
            <a:ext cx="42591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What we know:</a:t>
            </a:r>
            <a:endParaRPr b="1"/>
          </a:p>
          <a:p>
            <a:pPr indent="457200" lvl="0" marL="0" rtl="0" algn="l">
              <a:spcBef>
                <a:spcPts val="1600"/>
              </a:spcBef>
              <a:spcAft>
                <a:spcPts val="0"/>
              </a:spcAft>
              <a:buNone/>
            </a:pPr>
            <a:r>
              <a:rPr lang="en">
                <a:solidFill>
                  <a:srgbClr val="000000"/>
                </a:solidFill>
              </a:rPr>
              <a:t>Average 43 years old</a:t>
            </a:r>
            <a:endParaRPr>
              <a:solidFill>
                <a:srgbClr val="000000"/>
              </a:solidFill>
            </a:endParaRPr>
          </a:p>
          <a:p>
            <a:pPr indent="0" lvl="0" marL="0" rtl="0" algn="l">
              <a:spcBef>
                <a:spcPts val="0"/>
              </a:spcBef>
              <a:spcAft>
                <a:spcPts val="0"/>
              </a:spcAft>
              <a:buNone/>
            </a:pPr>
            <a:r>
              <a:t/>
            </a:r>
            <a:endParaRPr>
              <a:solidFill>
                <a:srgbClr val="000000"/>
              </a:solidFill>
            </a:endParaRPr>
          </a:p>
          <a:p>
            <a:pPr indent="0" lvl="0" marL="0" rtl="0" algn="l">
              <a:spcBef>
                <a:spcPts val="0"/>
              </a:spcBef>
              <a:spcAft>
                <a:spcPts val="0"/>
              </a:spcAft>
              <a:buNone/>
            </a:pPr>
            <a:r>
              <a:rPr b="1" lang="en"/>
              <a:t>Brand Presence:</a:t>
            </a:r>
            <a:endParaRPr b="1"/>
          </a:p>
          <a:p>
            <a:pPr indent="-342900" lvl="0" marL="457200" rtl="0" algn="l">
              <a:spcBef>
                <a:spcPts val="0"/>
              </a:spcBef>
              <a:spcAft>
                <a:spcPts val="0"/>
              </a:spcAft>
              <a:buClr>
                <a:srgbClr val="000000"/>
              </a:buClr>
              <a:buSzPts val="1800"/>
              <a:buChar char="-"/>
            </a:pPr>
            <a:r>
              <a:rPr lang="en">
                <a:solidFill>
                  <a:srgbClr val="000000"/>
                </a:solidFill>
              </a:rPr>
              <a:t>Playful, Welcoming, X Games Community </a:t>
            </a:r>
            <a:endParaRPr>
              <a:solidFill>
                <a:srgbClr val="000000"/>
              </a:solidFill>
            </a:endParaRPr>
          </a:p>
          <a:p>
            <a:pPr indent="-342900" lvl="0" marL="457200" rtl="0" algn="l">
              <a:spcBef>
                <a:spcPts val="0"/>
              </a:spcBef>
              <a:spcAft>
                <a:spcPts val="0"/>
              </a:spcAft>
              <a:buClr>
                <a:srgbClr val="000000"/>
              </a:buClr>
              <a:buSzPts val="1800"/>
              <a:buFont typeface="Arial"/>
              <a:buChar char="-"/>
            </a:pPr>
            <a:r>
              <a:rPr lang="en">
                <a:solidFill>
                  <a:srgbClr val="000000"/>
                </a:solidFill>
              </a:rPr>
              <a:t>Haven’t found a cohesive voice</a:t>
            </a:r>
            <a:r>
              <a:rPr lang="en">
                <a:solidFill>
                  <a:srgbClr val="000000"/>
                </a:solidFill>
                <a:latin typeface="Arial"/>
                <a:ea typeface="Arial"/>
                <a:cs typeface="Arial"/>
                <a:sym typeface="Arial"/>
              </a:rPr>
              <a:t> </a:t>
            </a:r>
            <a:endParaRPr>
              <a:solidFill>
                <a:srgbClr val="000000"/>
              </a:solidFill>
              <a:latin typeface="Arial"/>
              <a:ea typeface="Arial"/>
              <a:cs typeface="Arial"/>
              <a:sym typeface="Arial"/>
            </a:endParaRPr>
          </a:p>
          <a:p>
            <a:pPr indent="0" lvl="0" marL="0" rtl="0" algn="l">
              <a:spcBef>
                <a:spcPts val="0"/>
              </a:spcBef>
              <a:spcAft>
                <a:spcPts val="0"/>
              </a:spcAft>
              <a:buNone/>
            </a:pPr>
            <a:r>
              <a:t/>
            </a:r>
            <a:endParaRPr/>
          </a:p>
          <a:p>
            <a:pPr indent="0" lvl="0" marL="0" rtl="0" algn="l">
              <a:spcBef>
                <a:spcPts val="1600"/>
              </a:spcBef>
              <a:spcAft>
                <a:spcPts val="1600"/>
              </a:spcAft>
              <a:buClr>
                <a:srgbClr val="000000"/>
              </a:buClr>
              <a:buSzPts val="1100"/>
              <a:buFont typeface="Arial"/>
              <a:buNone/>
            </a:pPr>
            <a:r>
              <a:t/>
            </a:r>
            <a:endParaRPr sz="1100">
              <a:solidFill>
                <a:srgbClr val="000000"/>
              </a:solidFill>
              <a:latin typeface="Arial"/>
              <a:ea typeface="Arial"/>
              <a:cs typeface="Arial"/>
              <a:sym typeface="Arial"/>
            </a:endParaRPr>
          </a:p>
        </p:txBody>
      </p:sp>
      <p:pic>
        <p:nvPicPr>
          <p:cNvPr id="116" name="Google Shape;116;p20"/>
          <p:cNvPicPr preferRelativeResize="0"/>
          <p:nvPr/>
        </p:nvPicPr>
        <p:blipFill>
          <a:blip r:embed="rId3">
            <a:alphaModFix/>
          </a:blip>
          <a:stretch>
            <a:fillRect/>
          </a:stretch>
        </p:blipFill>
        <p:spPr>
          <a:xfrm>
            <a:off x="5071828" y="272625"/>
            <a:ext cx="3615999" cy="4490502"/>
          </a:xfrm>
          <a:prstGeom prst="rect">
            <a:avLst/>
          </a:prstGeom>
          <a:noFill/>
          <a:ln>
            <a:noFill/>
          </a:ln>
        </p:spPr>
      </p:pic>
      <p:pic>
        <p:nvPicPr>
          <p:cNvPr descr="Image result for hot dog cartoon" id="117" name="Google Shape;117;p20"/>
          <p:cNvPicPr preferRelativeResize="0"/>
          <p:nvPr/>
        </p:nvPicPr>
        <p:blipFill>
          <a:blip r:embed="rId4">
            <a:alphaModFix/>
          </a:blip>
          <a:stretch>
            <a:fillRect/>
          </a:stretch>
        </p:blipFill>
        <p:spPr>
          <a:xfrm rot="2434682">
            <a:off x="434768" y="1769875"/>
            <a:ext cx="256374" cy="256388"/>
          </a:xfrm>
          <a:prstGeom prst="rect">
            <a:avLst/>
          </a:prstGeom>
          <a:noFill/>
          <a:ln>
            <a:noFill/>
          </a:ln>
        </p:spPr>
      </p:pic>
      <p:pic>
        <p:nvPicPr>
          <p:cNvPr id="118" name="Google Shape;118;p20"/>
          <p:cNvPicPr preferRelativeResize="0"/>
          <p:nvPr/>
        </p:nvPicPr>
        <p:blipFill rotWithShape="1">
          <a:blip r:embed="rId5">
            <a:alphaModFix/>
          </a:blip>
          <a:srcRect b="0" l="50455" r="0" t="0"/>
          <a:stretch/>
        </p:blipFill>
        <p:spPr>
          <a:xfrm rot="5400000">
            <a:off x="474196" y="3243354"/>
            <a:ext cx="177500" cy="460600"/>
          </a:xfrm>
          <a:prstGeom prst="rect">
            <a:avLst/>
          </a:prstGeom>
          <a:noFill/>
          <a:ln>
            <a:noFill/>
          </a:ln>
        </p:spPr>
      </p:pic>
      <p:pic>
        <p:nvPicPr>
          <p:cNvPr id="119" name="Google Shape;119;p20"/>
          <p:cNvPicPr preferRelativeResize="0"/>
          <p:nvPr/>
        </p:nvPicPr>
        <p:blipFill rotWithShape="1">
          <a:blip r:embed="rId5">
            <a:alphaModFix/>
          </a:blip>
          <a:srcRect b="0" l="0" r="50455" t="0"/>
          <a:stretch/>
        </p:blipFill>
        <p:spPr>
          <a:xfrm rot="5400000">
            <a:off x="472150" y="2633650"/>
            <a:ext cx="181600" cy="4711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sp>
        <p:nvSpPr>
          <p:cNvPr id="124" name="Google Shape;124;p21"/>
          <p:cNvSpPr txBox="1"/>
          <p:nvPr/>
        </p:nvSpPr>
        <p:spPr>
          <a:xfrm>
            <a:off x="390625" y="311650"/>
            <a:ext cx="626700" cy="10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000">
                <a:solidFill>
                  <a:srgbClr val="FF0000"/>
                </a:solidFill>
                <a:latin typeface="Fredoka One"/>
                <a:ea typeface="Fredoka One"/>
                <a:cs typeface="Fredoka One"/>
                <a:sym typeface="Fredoka One"/>
              </a:rPr>
              <a:t>S</a:t>
            </a:r>
            <a:endParaRPr sz="6000">
              <a:solidFill>
                <a:srgbClr val="FF0000"/>
              </a:solidFill>
              <a:latin typeface="Fredoka One"/>
              <a:ea typeface="Fredoka One"/>
              <a:cs typeface="Fredoka One"/>
              <a:sym typeface="Fredoka One"/>
            </a:endParaRPr>
          </a:p>
        </p:txBody>
      </p:sp>
      <p:sp>
        <p:nvSpPr>
          <p:cNvPr id="125" name="Google Shape;125;p21"/>
          <p:cNvSpPr txBox="1"/>
          <p:nvPr/>
        </p:nvSpPr>
        <p:spPr>
          <a:xfrm>
            <a:off x="145825" y="2611550"/>
            <a:ext cx="963900" cy="10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000">
                <a:solidFill>
                  <a:srgbClr val="FF0000"/>
                </a:solidFill>
                <a:latin typeface="Fredoka One"/>
                <a:ea typeface="Fredoka One"/>
                <a:cs typeface="Fredoka One"/>
                <a:sym typeface="Fredoka One"/>
              </a:rPr>
              <a:t>W</a:t>
            </a:r>
            <a:endParaRPr sz="6000">
              <a:solidFill>
                <a:srgbClr val="FF0000"/>
              </a:solidFill>
              <a:latin typeface="Fredoka One"/>
              <a:ea typeface="Fredoka One"/>
              <a:cs typeface="Fredoka One"/>
              <a:sym typeface="Fredoka One"/>
            </a:endParaRPr>
          </a:p>
        </p:txBody>
      </p:sp>
      <p:sp>
        <p:nvSpPr>
          <p:cNvPr id="126" name="Google Shape;126;p21"/>
          <p:cNvSpPr txBox="1"/>
          <p:nvPr/>
        </p:nvSpPr>
        <p:spPr>
          <a:xfrm>
            <a:off x="4456300" y="311650"/>
            <a:ext cx="741900" cy="10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000">
                <a:solidFill>
                  <a:srgbClr val="FF0000"/>
                </a:solidFill>
                <a:latin typeface="Fredoka One"/>
                <a:ea typeface="Fredoka One"/>
                <a:cs typeface="Fredoka One"/>
                <a:sym typeface="Fredoka One"/>
              </a:rPr>
              <a:t>O</a:t>
            </a:r>
            <a:endParaRPr sz="6000">
              <a:solidFill>
                <a:srgbClr val="FF0000"/>
              </a:solidFill>
              <a:latin typeface="Fredoka One"/>
              <a:ea typeface="Fredoka One"/>
              <a:cs typeface="Fredoka One"/>
              <a:sym typeface="Fredoka One"/>
            </a:endParaRPr>
          </a:p>
        </p:txBody>
      </p:sp>
      <p:sp>
        <p:nvSpPr>
          <p:cNvPr id="127" name="Google Shape;127;p21"/>
          <p:cNvSpPr txBox="1"/>
          <p:nvPr/>
        </p:nvSpPr>
        <p:spPr>
          <a:xfrm>
            <a:off x="4456300" y="2611550"/>
            <a:ext cx="626700" cy="10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000">
                <a:solidFill>
                  <a:srgbClr val="FF0000"/>
                </a:solidFill>
                <a:latin typeface="Fredoka One"/>
                <a:ea typeface="Fredoka One"/>
                <a:cs typeface="Fredoka One"/>
                <a:sym typeface="Fredoka One"/>
              </a:rPr>
              <a:t>T</a:t>
            </a:r>
            <a:endParaRPr sz="6000">
              <a:solidFill>
                <a:srgbClr val="FF0000"/>
              </a:solidFill>
              <a:latin typeface="Fredoka One"/>
              <a:ea typeface="Fredoka One"/>
              <a:cs typeface="Fredoka One"/>
              <a:sym typeface="Fredoka One"/>
            </a:endParaRPr>
          </a:p>
        </p:txBody>
      </p:sp>
      <p:sp>
        <p:nvSpPr>
          <p:cNvPr id="128" name="Google Shape;128;p21"/>
          <p:cNvSpPr txBox="1"/>
          <p:nvPr/>
        </p:nvSpPr>
        <p:spPr>
          <a:xfrm>
            <a:off x="1289525" y="398150"/>
            <a:ext cx="3129600" cy="2367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latin typeface="Proxima Nova"/>
                <a:ea typeface="Proxima Nova"/>
                <a:cs typeface="Proxima Nova"/>
                <a:sym typeface="Proxima Nova"/>
              </a:rPr>
              <a:t>Cheap </a:t>
            </a:r>
            <a:endParaRPr sz="1800">
              <a:latin typeface="Proxima Nova"/>
              <a:ea typeface="Proxima Nova"/>
              <a:cs typeface="Proxima Nova"/>
              <a:sym typeface="Proxima Nova"/>
            </a:endParaRPr>
          </a:p>
          <a:p>
            <a:pPr indent="0" lvl="0" marL="0" rtl="0" algn="l">
              <a:lnSpc>
                <a:spcPct val="115000"/>
              </a:lnSpc>
              <a:spcBef>
                <a:spcPts val="0"/>
              </a:spcBef>
              <a:spcAft>
                <a:spcPts val="0"/>
              </a:spcAft>
              <a:buNone/>
            </a:pPr>
            <a:r>
              <a:rPr lang="en" sz="1800">
                <a:latin typeface="Proxima Nova"/>
                <a:ea typeface="Proxima Nova"/>
                <a:cs typeface="Proxima Nova"/>
                <a:sym typeface="Proxima Nova"/>
              </a:rPr>
              <a:t>Portable </a:t>
            </a:r>
            <a:endParaRPr sz="1800">
              <a:latin typeface="Proxima Nova"/>
              <a:ea typeface="Proxima Nova"/>
              <a:cs typeface="Proxima Nova"/>
              <a:sym typeface="Proxima Nova"/>
            </a:endParaRPr>
          </a:p>
          <a:p>
            <a:pPr indent="0" lvl="0" marL="0" rtl="0" algn="l">
              <a:lnSpc>
                <a:spcPct val="115000"/>
              </a:lnSpc>
              <a:spcBef>
                <a:spcPts val="0"/>
              </a:spcBef>
              <a:spcAft>
                <a:spcPts val="0"/>
              </a:spcAft>
              <a:buNone/>
            </a:pPr>
            <a:r>
              <a:rPr lang="en" sz="1800">
                <a:latin typeface="Proxima Nova"/>
                <a:ea typeface="Proxima Nova"/>
                <a:cs typeface="Proxima Nova"/>
                <a:sym typeface="Proxima Nova"/>
              </a:rPr>
              <a:t>Convenient</a:t>
            </a:r>
            <a:endParaRPr sz="1800">
              <a:latin typeface="Proxima Nova"/>
              <a:ea typeface="Proxima Nova"/>
              <a:cs typeface="Proxima Nova"/>
              <a:sym typeface="Proxima Nova"/>
            </a:endParaRPr>
          </a:p>
          <a:p>
            <a:pPr indent="0" lvl="0" marL="0" rtl="0" algn="l">
              <a:lnSpc>
                <a:spcPct val="115000"/>
              </a:lnSpc>
              <a:spcBef>
                <a:spcPts val="0"/>
              </a:spcBef>
              <a:spcAft>
                <a:spcPts val="0"/>
              </a:spcAft>
              <a:buNone/>
            </a:pPr>
            <a:r>
              <a:rPr lang="en" sz="1800">
                <a:latin typeface="Proxima Nova"/>
                <a:ea typeface="Proxima Nova"/>
                <a:cs typeface="Proxima Nova"/>
                <a:sym typeface="Proxima Nova"/>
              </a:rPr>
              <a:t>Quality food that tastes good </a:t>
            </a:r>
            <a:endParaRPr sz="1800">
              <a:latin typeface="Proxima Nova"/>
              <a:ea typeface="Proxima Nova"/>
              <a:cs typeface="Proxima Nova"/>
              <a:sym typeface="Proxima Nova"/>
            </a:endParaRPr>
          </a:p>
          <a:p>
            <a:pPr indent="0" lvl="0" marL="0" rtl="0" algn="l">
              <a:lnSpc>
                <a:spcPct val="115000"/>
              </a:lnSpc>
              <a:spcBef>
                <a:spcPts val="0"/>
              </a:spcBef>
              <a:spcAft>
                <a:spcPts val="0"/>
              </a:spcAft>
              <a:buNone/>
            </a:pPr>
            <a:r>
              <a:rPr lang="en" sz="1800">
                <a:latin typeface="Proxima Nova"/>
                <a:ea typeface="Proxima Nova"/>
                <a:cs typeface="Proxima Nova"/>
                <a:sym typeface="Proxima Nova"/>
              </a:rPr>
              <a:t>Good customer service </a:t>
            </a:r>
            <a:endParaRPr sz="1800">
              <a:latin typeface="Proxima Nova"/>
              <a:ea typeface="Proxima Nova"/>
              <a:cs typeface="Proxima Nova"/>
              <a:sym typeface="Proxima Nova"/>
            </a:endParaRPr>
          </a:p>
        </p:txBody>
      </p:sp>
      <p:sp>
        <p:nvSpPr>
          <p:cNvPr id="129" name="Google Shape;129;p21"/>
          <p:cNvSpPr txBox="1"/>
          <p:nvPr/>
        </p:nvSpPr>
        <p:spPr>
          <a:xfrm>
            <a:off x="5387775" y="311650"/>
            <a:ext cx="3310500" cy="2367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latin typeface="Proxima Nova"/>
                <a:ea typeface="Proxima Nova"/>
                <a:cs typeface="Proxima Nova"/>
                <a:sym typeface="Proxima Nova"/>
              </a:rPr>
              <a:t>87% of consumers say QSRs are the most convenient option</a:t>
            </a:r>
            <a:endParaRPr sz="1800">
              <a:latin typeface="Proxima Nova"/>
              <a:ea typeface="Proxima Nova"/>
              <a:cs typeface="Proxima Nova"/>
              <a:sym typeface="Proxima Nova"/>
            </a:endParaRPr>
          </a:p>
          <a:p>
            <a:pPr indent="0" lvl="0" marL="0" rtl="0" algn="l">
              <a:lnSpc>
                <a:spcPct val="115000"/>
              </a:lnSpc>
              <a:spcBef>
                <a:spcPts val="1000"/>
              </a:spcBef>
              <a:spcAft>
                <a:spcPts val="0"/>
              </a:spcAft>
              <a:buNone/>
            </a:pPr>
            <a:r>
              <a:rPr lang="en" sz="1800">
                <a:latin typeface="Proxima Nova"/>
                <a:ea typeface="Proxima Nova"/>
                <a:cs typeface="Proxima Nova"/>
                <a:sym typeface="Proxima Nova"/>
              </a:rPr>
              <a:t>Millennials have not completely cut out the meals they had as children; nostalgia can be used</a:t>
            </a:r>
            <a:endParaRPr sz="1800">
              <a:latin typeface="Proxima Nova"/>
              <a:ea typeface="Proxima Nova"/>
              <a:cs typeface="Proxima Nova"/>
              <a:sym typeface="Proxima Nova"/>
            </a:endParaRPr>
          </a:p>
        </p:txBody>
      </p:sp>
      <p:sp>
        <p:nvSpPr>
          <p:cNvPr id="130" name="Google Shape;130;p21"/>
          <p:cNvSpPr txBox="1"/>
          <p:nvPr/>
        </p:nvSpPr>
        <p:spPr>
          <a:xfrm>
            <a:off x="5444500" y="2611550"/>
            <a:ext cx="3512700" cy="3057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latin typeface="Proxima Nova"/>
                <a:ea typeface="Proxima Nova"/>
                <a:cs typeface="Proxima Nova"/>
                <a:sym typeface="Proxima Nova"/>
              </a:rPr>
              <a:t>Majority of consumers are burger lovers (64%) </a:t>
            </a:r>
            <a:endParaRPr sz="1800">
              <a:latin typeface="Proxima Nova"/>
              <a:ea typeface="Proxima Nova"/>
              <a:cs typeface="Proxima Nova"/>
              <a:sym typeface="Proxima Nova"/>
            </a:endParaRPr>
          </a:p>
          <a:p>
            <a:pPr indent="0" lvl="0" marL="0" rtl="0" algn="l">
              <a:lnSpc>
                <a:spcPct val="115000"/>
              </a:lnSpc>
              <a:spcBef>
                <a:spcPts val="1000"/>
              </a:spcBef>
              <a:spcAft>
                <a:spcPts val="0"/>
              </a:spcAft>
              <a:buNone/>
            </a:pPr>
            <a:r>
              <a:rPr lang="en" sz="1800">
                <a:latin typeface="Proxima Nova"/>
                <a:ea typeface="Proxima Nova"/>
                <a:cs typeface="Proxima Nova"/>
                <a:sym typeface="Proxima Nova"/>
              </a:rPr>
              <a:t>Rise of experience-based dining,</a:t>
            </a:r>
            <a:r>
              <a:rPr lang="en" sz="1800">
                <a:latin typeface="Proxima Nova"/>
                <a:ea typeface="Proxima Nova"/>
                <a:cs typeface="Proxima Nova"/>
                <a:sym typeface="Proxima Nova"/>
              </a:rPr>
              <a:t> </a:t>
            </a:r>
            <a:endParaRPr sz="1800">
              <a:latin typeface="Proxima Nova"/>
              <a:ea typeface="Proxima Nova"/>
              <a:cs typeface="Proxima Nova"/>
              <a:sym typeface="Proxima Nova"/>
            </a:endParaRPr>
          </a:p>
          <a:p>
            <a:pPr indent="0" lvl="0" marL="0" rtl="0" algn="l">
              <a:lnSpc>
                <a:spcPct val="115000"/>
              </a:lnSpc>
              <a:spcBef>
                <a:spcPts val="0"/>
              </a:spcBef>
              <a:spcAft>
                <a:spcPts val="0"/>
              </a:spcAft>
              <a:buNone/>
            </a:pPr>
            <a:r>
              <a:rPr lang="en" sz="1800">
                <a:latin typeface="Proxima Nova"/>
                <a:ea typeface="Proxima Nova"/>
                <a:cs typeface="Proxima Nova"/>
                <a:sym typeface="Proxima Nova"/>
              </a:rPr>
              <a:t>plant-based meal options</a:t>
            </a:r>
            <a:endParaRPr i="1" sz="1800">
              <a:latin typeface="Proxima Nova"/>
              <a:ea typeface="Proxima Nova"/>
              <a:cs typeface="Proxima Nova"/>
              <a:sym typeface="Proxima Nova"/>
            </a:endParaRPr>
          </a:p>
          <a:p>
            <a:pPr indent="0" lvl="0" marL="0" rtl="0" algn="l">
              <a:lnSpc>
                <a:spcPct val="115000"/>
              </a:lnSpc>
              <a:spcBef>
                <a:spcPts val="1000"/>
              </a:spcBef>
              <a:spcAft>
                <a:spcPts val="0"/>
              </a:spcAft>
              <a:buNone/>
            </a:pPr>
            <a:r>
              <a:rPr lang="en" sz="1800">
                <a:latin typeface="Proxima Nova"/>
                <a:ea typeface="Proxima Nova"/>
                <a:cs typeface="Proxima Nova"/>
                <a:sym typeface="Proxima Nova"/>
              </a:rPr>
              <a:t>Abundance of other foods; ethnic options</a:t>
            </a:r>
            <a:endParaRPr sz="1800">
              <a:latin typeface="Proxima Nova"/>
              <a:ea typeface="Proxima Nova"/>
              <a:cs typeface="Proxima Nova"/>
              <a:sym typeface="Proxima Nova"/>
            </a:endParaRPr>
          </a:p>
        </p:txBody>
      </p:sp>
      <p:pic>
        <p:nvPicPr>
          <p:cNvPr descr="Image result for hot dog cartoon" id="131" name="Google Shape;131;p21"/>
          <p:cNvPicPr preferRelativeResize="0"/>
          <p:nvPr/>
        </p:nvPicPr>
        <p:blipFill>
          <a:blip r:embed="rId3">
            <a:alphaModFix/>
          </a:blip>
          <a:stretch>
            <a:fillRect/>
          </a:stretch>
        </p:blipFill>
        <p:spPr>
          <a:xfrm>
            <a:off x="1072168" y="474350"/>
            <a:ext cx="256374" cy="256388"/>
          </a:xfrm>
          <a:prstGeom prst="rect">
            <a:avLst/>
          </a:prstGeom>
          <a:noFill/>
          <a:ln>
            <a:noFill/>
          </a:ln>
        </p:spPr>
      </p:pic>
      <p:sp>
        <p:nvSpPr>
          <p:cNvPr id="132" name="Google Shape;132;p21"/>
          <p:cNvSpPr txBox="1"/>
          <p:nvPr/>
        </p:nvSpPr>
        <p:spPr>
          <a:xfrm>
            <a:off x="1273700" y="2777550"/>
            <a:ext cx="3480300" cy="172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Proxima Nova"/>
                <a:ea typeface="Proxima Nova"/>
                <a:cs typeface="Proxima Nova"/>
                <a:sym typeface="Proxima Nova"/>
              </a:rPr>
              <a:t>Negative perception as an unhealthy, occasional treat</a:t>
            </a:r>
            <a:endParaRPr sz="1800">
              <a:latin typeface="Proxima Nova"/>
              <a:ea typeface="Proxima Nova"/>
              <a:cs typeface="Proxima Nova"/>
              <a:sym typeface="Proxima Nova"/>
            </a:endParaRPr>
          </a:p>
          <a:p>
            <a:pPr indent="0" lvl="0" marL="0" rtl="0" algn="l">
              <a:spcBef>
                <a:spcPts val="0"/>
              </a:spcBef>
              <a:spcAft>
                <a:spcPts val="0"/>
              </a:spcAft>
              <a:buNone/>
            </a:pPr>
            <a:r>
              <a:t/>
            </a:r>
            <a:endParaRPr sz="1800">
              <a:latin typeface="Proxima Nova"/>
              <a:ea typeface="Proxima Nova"/>
              <a:cs typeface="Proxima Nova"/>
              <a:sym typeface="Proxima Nova"/>
            </a:endParaRPr>
          </a:p>
          <a:p>
            <a:pPr indent="0" lvl="0" marL="0" rtl="0" algn="l">
              <a:spcBef>
                <a:spcPts val="0"/>
              </a:spcBef>
              <a:spcAft>
                <a:spcPts val="0"/>
              </a:spcAft>
              <a:buNone/>
            </a:pPr>
            <a:r>
              <a:rPr lang="en" sz="1800">
                <a:latin typeface="Proxima Nova"/>
                <a:ea typeface="Proxima Nova"/>
                <a:cs typeface="Proxima Nova"/>
                <a:sym typeface="Proxima Nova"/>
              </a:rPr>
              <a:t>Summer food</a:t>
            </a:r>
            <a:endParaRPr sz="1800">
              <a:latin typeface="Proxima Nova"/>
              <a:ea typeface="Proxima Nova"/>
              <a:cs typeface="Proxima Nova"/>
              <a:sym typeface="Proxima Nova"/>
            </a:endParaRPr>
          </a:p>
          <a:p>
            <a:pPr indent="0" lvl="0" marL="0" rtl="0" algn="l">
              <a:spcBef>
                <a:spcPts val="0"/>
              </a:spcBef>
              <a:spcAft>
                <a:spcPts val="0"/>
              </a:spcAft>
              <a:buNone/>
            </a:pPr>
            <a:r>
              <a:t/>
            </a:r>
            <a:endParaRPr sz="1800">
              <a:latin typeface="Proxima Nova"/>
              <a:ea typeface="Proxima Nova"/>
              <a:cs typeface="Proxima Nova"/>
              <a:sym typeface="Proxima Nova"/>
            </a:endParaRPr>
          </a:p>
        </p:txBody>
      </p:sp>
      <p:pic>
        <p:nvPicPr>
          <p:cNvPr descr="Image result for hot dog cartoon" id="133" name="Google Shape;133;p21"/>
          <p:cNvPicPr preferRelativeResize="0"/>
          <p:nvPr/>
        </p:nvPicPr>
        <p:blipFill>
          <a:blip r:embed="rId3">
            <a:alphaModFix/>
          </a:blip>
          <a:stretch>
            <a:fillRect/>
          </a:stretch>
        </p:blipFill>
        <p:spPr>
          <a:xfrm>
            <a:off x="1068956" y="779150"/>
            <a:ext cx="256374" cy="256388"/>
          </a:xfrm>
          <a:prstGeom prst="rect">
            <a:avLst/>
          </a:prstGeom>
          <a:noFill/>
          <a:ln>
            <a:noFill/>
          </a:ln>
        </p:spPr>
      </p:pic>
      <p:pic>
        <p:nvPicPr>
          <p:cNvPr descr="Image result for hot dog cartoon" id="134" name="Google Shape;134;p21"/>
          <p:cNvPicPr preferRelativeResize="0"/>
          <p:nvPr/>
        </p:nvPicPr>
        <p:blipFill>
          <a:blip r:embed="rId3">
            <a:alphaModFix/>
          </a:blip>
          <a:stretch>
            <a:fillRect/>
          </a:stretch>
        </p:blipFill>
        <p:spPr>
          <a:xfrm>
            <a:off x="1068943" y="1122650"/>
            <a:ext cx="256374" cy="256388"/>
          </a:xfrm>
          <a:prstGeom prst="rect">
            <a:avLst/>
          </a:prstGeom>
          <a:noFill/>
          <a:ln>
            <a:noFill/>
          </a:ln>
        </p:spPr>
      </p:pic>
      <p:pic>
        <p:nvPicPr>
          <p:cNvPr descr="Image result for hot dog cartoon" id="135" name="Google Shape;135;p21"/>
          <p:cNvPicPr preferRelativeResize="0"/>
          <p:nvPr/>
        </p:nvPicPr>
        <p:blipFill>
          <a:blip r:embed="rId3">
            <a:alphaModFix/>
          </a:blip>
          <a:stretch>
            <a:fillRect/>
          </a:stretch>
        </p:blipFill>
        <p:spPr>
          <a:xfrm>
            <a:off x="1072168" y="1466150"/>
            <a:ext cx="256374" cy="256388"/>
          </a:xfrm>
          <a:prstGeom prst="rect">
            <a:avLst/>
          </a:prstGeom>
          <a:noFill/>
          <a:ln>
            <a:noFill/>
          </a:ln>
        </p:spPr>
      </p:pic>
      <p:pic>
        <p:nvPicPr>
          <p:cNvPr descr="Image result for hot dog cartoon" id="136" name="Google Shape;136;p21"/>
          <p:cNvPicPr preferRelativeResize="0"/>
          <p:nvPr/>
        </p:nvPicPr>
        <p:blipFill>
          <a:blip r:embed="rId3">
            <a:alphaModFix/>
          </a:blip>
          <a:stretch>
            <a:fillRect/>
          </a:stretch>
        </p:blipFill>
        <p:spPr>
          <a:xfrm>
            <a:off x="1072168" y="1809650"/>
            <a:ext cx="256374" cy="256388"/>
          </a:xfrm>
          <a:prstGeom prst="rect">
            <a:avLst/>
          </a:prstGeom>
          <a:noFill/>
          <a:ln>
            <a:noFill/>
          </a:ln>
        </p:spPr>
      </p:pic>
      <p:pic>
        <p:nvPicPr>
          <p:cNvPr descr="Image result for hot dog cartoon" id="137" name="Google Shape;137;p21"/>
          <p:cNvPicPr preferRelativeResize="0"/>
          <p:nvPr/>
        </p:nvPicPr>
        <p:blipFill>
          <a:blip r:embed="rId3">
            <a:alphaModFix/>
          </a:blip>
          <a:stretch>
            <a:fillRect/>
          </a:stretch>
        </p:blipFill>
        <p:spPr>
          <a:xfrm>
            <a:off x="5188118" y="398150"/>
            <a:ext cx="256374" cy="256388"/>
          </a:xfrm>
          <a:prstGeom prst="rect">
            <a:avLst/>
          </a:prstGeom>
          <a:noFill/>
          <a:ln>
            <a:noFill/>
          </a:ln>
        </p:spPr>
      </p:pic>
      <p:pic>
        <p:nvPicPr>
          <p:cNvPr descr="Image result for hot dog cartoon" id="138" name="Google Shape;138;p21"/>
          <p:cNvPicPr preferRelativeResize="0"/>
          <p:nvPr/>
        </p:nvPicPr>
        <p:blipFill>
          <a:blip r:embed="rId3">
            <a:alphaModFix/>
          </a:blip>
          <a:stretch>
            <a:fillRect/>
          </a:stretch>
        </p:blipFill>
        <p:spPr>
          <a:xfrm>
            <a:off x="5188118" y="1122650"/>
            <a:ext cx="256374" cy="256388"/>
          </a:xfrm>
          <a:prstGeom prst="rect">
            <a:avLst/>
          </a:prstGeom>
          <a:noFill/>
          <a:ln>
            <a:noFill/>
          </a:ln>
        </p:spPr>
      </p:pic>
      <p:pic>
        <p:nvPicPr>
          <p:cNvPr descr="Image result for hot dog cartoon" id="139" name="Google Shape;139;p21"/>
          <p:cNvPicPr preferRelativeResize="0"/>
          <p:nvPr/>
        </p:nvPicPr>
        <p:blipFill>
          <a:blip r:embed="rId3">
            <a:alphaModFix/>
          </a:blip>
          <a:stretch>
            <a:fillRect/>
          </a:stretch>
        </p:blipFill>
        <p:spPr>
          <a:xfrm>
            <a:off x="1017318" y="2916350"/>
            <a:ext cx="256374" cy="256388"/>
          </a:xfrm>
          <a:prstGeom prst="rect">
            <a:avLst/>
          </a:prstGeom>
          <a:noFill/>
          <a:ln>
            <a:noFill/>
          </a:ln>
        </p:spPr>
      </p:pic>
      <p:pic>
        <p:nvPicPr>
          <p:cNvPr descr="Image result for hot dog cartoon" id="140" name="Google Shape;140;p21"/>
          <p:cNvPicPr preferRelativeResize="0"/>
          <p:nvPr/>
        </p:nvPicPr>
        <p:blipFill>
          <a:blip r:embed="rId3">
            <a:alphaModFix/>
          </a:blip>
          <a:stretch>
            <a:fillRect/>
          </a:stretch>
        </p:blipFill>
        <p:spPr>
          <a:xfrm>
            <a:off x="1072168" y="3678950"/>
            <a:ext cx="256374" cy="256388"/>
          </a:xfrm>
          <a:prstGeom prst="rect">
            <a:avLst/>
          </a:prstGeom>
          <a:noFill/>
          <a:ln>
            <a:noFill/>
          </a:ln>
        </p:spPr>
      </p:pic>
      <p:pic>
        <p:nvPicPr>
          <p:cNvPr descr="Image result for hot dog cartoon" id="141" name="Google Shape;141;p21"/>
          <p:cNvPicPr preferRelativeResize="0"/>
          <p:nvPr/>
        </p:nvPicPr>
        <p:blipFill>
          <a:blip r:embed="rId3">
            <a:alphaModFix/>
          </a:blip>
          <a:stretch>
            <a:fillRect/>
          </a:stretch>
        </p:blipFill>
        <p:spPr>
          <a:xfrm>
            <a:off x="5188118" y="2777550"/>
            <a:ext cx="256374" cy="256388"/>
          </a:xfrm>
          <a:prstGeom prst="rect">
            <a:avLst/>
          </a:prstGeom>
          <a:noFill/>
          <a:ln>
            <a:noFill/>
          </a:ln>
        </p:spPr>
      </p:pic>
      <p:pic>
        <p:nvPicPr>
          <p:cNvPr descr="Image result for hot dog cartoon" id="142" name="Google Shape;142;p21"/>
          <p:cNvPicPr preferRelativeResize="0"/>
          <p:nvPr/>
        </p:nvPicPr>
        <p:blipFill>
          <a:blip r:embed="rId3">
            <a:alphaModFix/>
          </a:blip>
          <a:stretch>
            <a:fillRect/>
          </a:stretch>
        </p:blipFill>
        <p:spPr>
          <a:xfrm>
            <a:off x="5188118" y="3513200"/>
            <a:ext cx="256374" cy="256388"/>
          </a:xfrm>
          <a:prstGeom prst="rect">
            <a:avLst/>
          </a:prstGeom>
          <a:noFill/>
          <a:ln>
            <a:noFill/>
          </a:ln>
        </p:spPr>
      </p:pic>
      <p:pic>
        <p:nvPicPr>
          <p:cNvPr descr="Image result for hot dog cartoon" id="143" name="Google Shape;143;p21"/>
          <p:cNvPicPr preferRelativeResize="0"/>
          <p:nvPr/>
        </p:nvPicPr>
        <p:blipFill>
          <a:blip r:embed="rId3">
            <a:alphaModFix/>
          </a:blip>
          <a:stretch>
            <a:fillRect/>
          </a:stretch>
        </p:blipFill>
        <p:spPr>
          <a:xfrm>
            <a:off x="5188118" y="4248850"/>
            <a:ext cx="256374" cy="25638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