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roxima Nova"/>
      <p:regular r:id="rId26"/>
      <p:bold r:id="rId27"/>
      <p:italic r:id="rId28"/>
      <p:boldItalic r:id="rId29"/>
    </p:embeddedFont>
    <p:embeddedFont>
      <p:font typeface="Fredoka One"/>
      <p:regular r:id="rId30"/>
    </p:embeddedFont>
    <p:embeddedFont>
      <p:font typeface="Comfortaa"/>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regular.fntdata"/><Relationship Id="rId25" Type="http://schemas.openxmlformats.org/officeDocument/2006/relationships/slide" Target="slides/slide20.xml"/><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mfortaa-regular.fntdata"/><Relationship Id="rId30" Type="http://schemas.openxmlformats.org/officeDocument/2006/relationships/font" Target="fonts/FredokaOne-regular.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omfortaa-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fe994c9c7_5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fe994c9c7_5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fe994c9c7_5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fe994c9c7_5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fe994c9c7_5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fe994c9c7_5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fe994c9c7_5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fe994c9c7_5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fe994c9c7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fe994c9c7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Maria </a:t>
            </a:r>
            <a:endParaRPr/>
          </a:p>
          <a:p>
            <a:pPr indent="0" lvl="0" marL="0" rtl="0" algn="l">
              <a:spcBef>
                <a:spcPts val="0"/>
              </a:spcBef>
              <a:spcAft>
                <a:spcPts val="0"/>
              </a:spcAft>
              <a:buNone/>
            </a:pPr>
            <a:r>
              <a:t/>
            </a:r>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Instagram</a:t>
            </a:r>
            <a:endParaRPr sz="1000">
              <a:solidFill>
                <a:schemeClr val="dk2"/>
              </a:solidFill>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Youtube</a:t>
            </a:r>
            <a:endParaRPr sz="1000">
              <a:solidFill>
                <a:schemeClr val="dk2"/>
              </a:solidFill>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Netflix</a:t>
            </a:r>
            <a:endParaRPr sz="1000">
              <a:solidFill>
                <a:schemeClr val="dk2"/>
              </a:solidFill>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Hulu</a:t>
            </a:r>
            <a:endParaRPr sz="1000">
              <a:solidFill>
                <a:schemeClr val="dk2"/>
              </a:solidFill>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Spotify</a:t>
            </a:r>
            <a:endParaRPr sz="1000">
              <a:solidFill>
                <a:schemeClr val="dk2"/>
              </a:solidFill>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Radio Talk Show News</a:t>
            </a:r>
            <a:endParaRPr sz="1000">
              <a:solidFill>
                <a:schemeClr val="dk2"/>
              </a:solidFill>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LinkedIn</a:t>
            </a:r>
            <a:endParaRPr sz="1000">
              <a:solidFill>
                <a:schemeClr val="dk2"/>
              </a:solidFill>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Snapchat</a:t>
            </a:r>
            <a:endParaRPr sz="1000">
              <a:solidFill>
                <a:schemeClr val="dk2"/>
              </a:solidFill>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Twitter</a:t>
            </a:r>
            <a:endParaRPr sz="1000">
              <a:solidFill>
                <a:schemeClr val="dk2"/>
              </a:solidFill>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Podcasts</a:t>
            </a:r>
            <a:endParaRPr sz="1000">
              <a:solidFill>
                <a:schemeClr val="dk2"/>
              </a:solidFill>
            </a:endParaRPr>
          </a:p>
          <a:p>
            <a:pPr indent="-292100" lvl="0" marL="457200" rtl="0" algn="l">
              <a:lnSpc>
                <a:spcPct val="115000"/>
              </a:lnSpc>
              <a:spcBef>
                <a:spcPts val="0"/>
              </a:spcBef>
              <a:spcAft>
                <a:spcPts val="0"/>
              </a:spcAft>
              <a:buClr>
                <a:schemeClr val="dk2"/>
              </a:buClr>
              <a:buSzPts val="1000"/>
              <a:buChar char="●"/>
            </a:pPr>
            <a:r>
              <a:rPr lang="en" sz="1000">
                <a:solidFill>
                  <a:schemeClr val="dk2"/>
                </a:solidFill>
              </a:rPr>
              <a:t>Facebook</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fe994c9c7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fe994c9c7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Shannon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fe994c9c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fe994c9c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persona for our target</a:t>
            </a:r>
            <a:endParaRPr/>
          </a:p>
          <a:p>
            <a:pPr indent="0" lvl="0" marL="0" rtl="0" algn="l">
              <a:spcBef>
                <a:spcPts val="0"/>
              </a:spcBef>
              <a:spcAft>
                <a:spcPts val="0"/>
              </a:spcAft>
              <a:buNone/>
            </a:pPr>
            <a:r>
              <a:rPr lang="en"/>
              <a:t>Colton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fe994c9c7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fe994c9c7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persona for our target</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800">
                <a:solidFill>
                  <a:schemeClr val="dk2"/>
                </a:solidFill>
              </a:rPr>
              <a:t>active, casual, not strict, lenient, motivated, balanced, well rounded, relaxed bustling, unbuttoned, laid back, transitioning, up-and-comer   </a:t>
            </a:r>
            <a:endParaRPr sz="1800">
              <a:solidFill>
                <a:schemeClr val="dk2"/>
              </a:solidFill>
            </a:endParaRPr>
          </a:p>
          <a:p>
            <a:pPr indent="0" lvl="0" marL="0" rtl="0" algn="l">
              <a:spcBef>
                <a:spcPts val="16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fe994c9c7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fe994c9c7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persona for our target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fe994c9c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fe994c9c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fe994c9c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fe994c9c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Brianna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fe994c9c7_4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fe994c9c7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fe994c9c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fe994c9c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Brianna </a:t>
            </a:r>
            <a:endParaRPr sz="1200"/>
          </a:p>
          <a:p>
            <a:pPr indent="0" lvl="0" marL="0" rtl="0" algn="l">
              <a:lnSpc>
                <a:spcPct val="115000"/>
              </a:lnSpc>
              <a:spcBef>
                <a:spcPts val="1600"/>
              </a:spcBef>
              <a:spcAft>
                <a:spcPts val="0"/>
              </a:spcAft>
              <a:buNone/>
            </a:pPr>
            <a:r>
              <a:rPr lang="en" sz="1200"/>
              <a:t>8 interviews, average 30 minutes </a:t>
            </a:r>
            <a:endParaRPr sz="1200"/>
          </a:p>
          <a:p>
            <a:pPr indent="-304800" lvl="0" marL="457200" rtl="0" algn="l">
              <a:lnSpc>
                <a:spcPct val="115000"/>
              </a:lnSpc>
              <a:spcBef>
                <a:spcPts val="1600"/>
              </a:spcBef>
              <a:spcAft>
                <a:spcPts val="0"/>
              </a:spcAft>
              <a:buClr>
                <a:srgbClr val="000000"/>
              </a:buClr>
              <a:buSzPts val="1200"/>
              <a:buChar char="●"/>
            </a:pPr>
            <a:r>
              <a:rPr lang="en" sz="1200"/>
              <a:t>All male, 28-34</a:t>
            </a:r>
            <a:endParaRPr sz="1200"/>
          </a:p>
          <a:p>
            <a:pPr indent="-304800" lvl="0" marL="457200" rtl="0" algn="l">
              <a:lnSpc>
                <a:spcPct val="115000"/>
              </a:lnSpc>
              <a:spcBef>
                <a:spcPts val="0"/>
              </a:spcBef>
              <a:spcAft>
                <a:spcPts val="0"/>
              </a:spcAft>
              <a:buClr>
                <a:srgbClr val="000000"/>
              </a:buClr>
              <a:buSzPts val="1200"/>
              <a:buChar char="●"/>
            </a:pPr>
            <a:r>
              <a:rPr lang="en" sz="1200"/>
              <a:t>Living in Texas and California </a:t>
            </a:r>
            <a:endParaRPr sz="1200"/>
          </a:p>
          <a:p>
            <a:pPr indent="-304800" lvl="0" marL="457200" rtl="0" algn="l">
              <a:lnSpc>
                <a:spcPct val="115000"/>
              </a:lnSpc>
              <a:spcBef>
                <a:spcPts val="0"/>
              </a:spcBef>
              <a:spcAft>
                <a:spcPts val="0"/>
              </a:spcAft>
              <a:buClr>
                <a:srgbClr val="000000"/>
              </a:buClr>
              <a:buSzPts val="1200"/>
              <a:buChar char="●"/>
            </a:pPr>
            <a:r>
              <a:rPr lang="en" sz="1200"/>
              <a:t>Jobs ranged from Entrepreneurs, Executives, Freelancers, and Mid level managers</a:t>
            </a:r>
            <a:endParaRPr sz="1200"/>
          </a:p>
          <a:p>
            <a:pPr indent="-304800" lvl="0" marL="457200" rtl="0" algn="l">
              <a:lnSpc>
                <a:spcPct val="115000"/>
              </a:lnSpc>
              <a:spcBef>
                <a:spcPts val="0"/>
              </a:spcBef>
              <a:spcAft>
                <a:spcPts val="0"/>
              </a:spcAft>
              <a:buClr>
                <a:srgbClr val="000000"/>
              </a:buClr>
              <a:buSzPts val="1200"/>
              <a:buChar char="●"/>
            </a:pPr>
            <a:r>
              <a:rPr lang="en" sz="1200"/>
              <a:t>Goal for interviews</a:t>
            </a:r>
            <a:endParaRPr sz="1200"/>
          </a:p>
          <a:p>
            <a:pPr indent="-304800" lvl="1" marL="914400" rtl="0" algn="l">
              <a:lnSpc>
                <a:spcPct val="115000"/>
              </a:lnSpc>
              <a:spcBef>
                <a:spcPts val="0"/>
              </a:spcBef>
              <a:spcAft>
                <a:spcPts val="0"/>
              </a:spcAft>
              <a:buClr>
                <a:srgbClr val="000000"/>
              </a:buClr>
              <a:buSzPts val="1200"/>
              <a:buChar char="○"/>
            </a:pPr>
            <a:r>
              <a:rPr lang="en" sz="1200"/>
              <a:t>Insight into behavior and psychographics of our target market</a:t>
            </a:r>
            <a:endParaRPr sz="1200"/>
          </a:p>
          <a:p>
            <a:pPr indent="-304800" lvl="1" marL="914400" rtl="0" algn="l">
              <a:lnSpc>
                <a:spcPct val="115000"/>
              </a:lnSpc>
              <a:spcBef>
                <a:spcPts val="0"/>
              </a:spcBef>
              <a:spcAft>
                <a:spcPts val="0"/>
              </a:spcAft>
              <a:buClr>
                <a:srgbClr val="000000"/>
              </a:buClr>
              <a:buSzPts val="1200"/>
              <a:buChar char="○"/>
            </a:pPr>
            <a:r>
              <a:rPr lang="en" sz="1200"/>
              <a:t>Understand their perception about Hot Dogs</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fe994c9c7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fe994c9c7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Krista</a:t>
            </a:r>
            <a:endParaRPr/>
          </a:p>
          <a:p>
            <a:pPr indent="-292100" lvl="0" marL="457200" rtl="0" algn="l">
              <a:lnSpc>
                <a:spcPct val="115000"/>
              </a:lnSpc>
              <a:spcBef>
                <a:spcPts val="0"/>
              </a:spcBef>
              <a:spcAft>
                <a:spcPts val="0"/>
              </a:spcAft>
              <a:buClr>
                <a:srgbClr val="000000"/>
              </a:buClr>
              <a:buSzPts val="1000"/>
              <a:buFont typeface="Proxima Nova"/>
              <a:buChar char="●"/>
            </a:pPr>
            <a:r>
              <a:rPr lang="en" sz="1000">
                <a:latin typeface="Proxima Nova"/>
                <a:ea typeface="Proxima Nova"/>
                <a:cs typeface="Proxima Nova"/>
                <a:sym typeface="Proxima Nova"/>
              </a:rPr>
              <a:t>Experiences like traveling, happy hours, playing sports with friends</a:t>
            </a:r>
            <a:endParaRPr sz="1000">
              <a:latin typeface="Proxima Nova"/>
              <a:ea typeface="Proxima Nova"/>
              <a:cs typeface="Proxima Nova"/>
              <a:sym typeface="Proxima Nova"/>
            </a:endParaRPr>
          </a:p>
          <a:p>
            <a:pPr indent="-292100" lvl="0" marL="457200" rtl="0" algn="l">
              <a:lnSpc>
                <a:spcPct val="115000"/>
              </a:lnSpc>
              <a:spcBef>
                <a:spcPts val="0"/>
              </a:spcBef>
              <a:spcAft>
                <a:spcPts val="0"/>
              </a:spcAft>
              <a:buClr>
                <a:srgbClr val="000000"/>
              </a:buClr>
              <a:buSzPts val="1000"/>
              <a:buFont typeface="Proxima Nova"/>
              <a:buChar char="●"/>
            </a:pPr>
            <a:r>
              <a:rPr lang="en" sz="1000">
                <a:latin typeface="Proxima Nova"/>
                <a:ea typeface="Proxima Nova"/>
                <a:cs typeface="Proxima Nova"/>
                <a:sym typeface="Proxima Nova"/>
              </a:rPr>
              <a:t>Reading </a:t>
            </a:r>
            <a:endParaRPr sz="1000">
              <a:latin typeface="Proxima Nova"/>
              <a:ea typeface="Proxima Nova"/>
              <a:cs typeface="Proxima Nova"/>
              <a:sym typeface="Proxima Nova"/>
            </a:endParaRPr>
          </a:p>
          <a:p>
            <a:pPr indent="-292100" lvl="0" marL="457200" rtl="0" algn="l">
              <a:lnSpc>
                <a:spcPct val="115000"/>
              </a:lnSpc>
              <a:spcBef>
                <a:spcPts val="0"/>
              </a:spcBef>
              <a:spcAft>
                <a:spcPts val="0"/>
              </a:spcAft>
              <a:buClr>
                <a:srgbClr val="000000"/>
              </a:buClr>
              <a:buSzPts val="1000"/>
              <a:buFont typeface="Proxima Nova"/>
              <a:buChar char="●"/>
            </a:pPr>
            <a:r>
              <a:rPr lang="en" sz="1000">
                <a:latin typeface="Proxima Nova"/>
                <a:ea typeface="Proxima Nova"/>
                <a:cs typeface="Proxima Nova"/>
                <a:sym typeface="Proxima Nova"/>
              </a:rPr>
              <a:t>Traveling both within America and abroad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fe994c9c7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fe994c9c7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Clr>
                <a:schemeClr val="dk2"/>
              </a:buClr>
              <a:buSzPts val="1100"/>
              <a:buFont typeface="Proxima Nova"/>
              <a:buChar char="●"/>
            </a:pPr>
            <a:r>
              <a:rPr lang="en">
                <a:solidFill>
                  <a:schemeClr val="dk2"/>
                </a:solidFill>
                <a:latin typeface="Proxima Nova"/>
                <a:ea typeface="Proxima Nova"/>
                <a:cs typeface="Proxima Nova"/>
                <a:sym typeface="Proxima Nova"/>
              </a:rPr>
              <a:t>Favorite fast food restaurants include Taco Bell, In-N-Out, Chick fil A. Prefer to “feel like they are eating healthy”</a:t>
            </a:r>
            <a:endParaRPr>
              <a:solidFill>
                <a:schemeClr val="dk2"/>
              </a:solidFill>
              <a:latin typeface="Proxima Nova"/>
              <a:ea typeface="Proxima Nova"/>
              <a:cs typeface="Proxima Nova"/>
              <a:sym typeface="Proxima Nova"/>
            </a:endParaRPr>
          </a:p>
          <a:p>
            <a:pPr indent="-298450" lvl="0" marL="457200" rtl="0" algn="l">
              <a:lnSpc>
                <a:spcPct val="115000"/>
              </a:lnSpc>
              <a:spcBef>
                <a:spcPts val="0"/>
              </a:spcBef>
              <a:spcAft>
                <a:spcPts val="0"/>
              </a:spcAft>
              <a:buClr>
                <a:schemeClr val="dk2"/>
              </a:buClr>
              <a:buSzPts val="1100"/>
              <a:buFont typeface="Proxima Nova"/>
              <a:buChar char="●"/>
            </a:pPr>
            <a:r>
              <a:rPr lang="en">
                <a:solidFill>
                  <a:schemeClr val="dk2"/>
                </a:solidFill>
                <a:latin typeface="Proxima Nova"/>
                <a:ea typeface="Proxima Nova"/>
                <a:cs typeface="Proxima Nova"/>
                <a:sym typeface="Proxima Nova"/>
              </a:rPr>
              <a:t>Friends introduce them to new places to eat and they are open to treating themselves but that is not a high priority</a:t>
            </a:r>
            <a:endParaRPr>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a:solidFill>
                  <a:schemeClr val="dk2"/>
                </a:solidFill>
                <a:latin typeface="Proxima Nova"/>
                <a:ea typeface="Proxima Nova"/>
                <a:cs typeface="Proxima Nova"/>
                <a:sym typeface="Proxima Nova"/>
              </a:rPr>
              <a:t>On average, they eat fast food 2 times a week</a:t>
            </a:r>
            <a:endParaRPr>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a:solidFill>
                  <a:schemeClr val="dk2"/>
                </a:solidFill>
                <a:latin typeface="Proxima Nova"/>
                <a:ea typeface="Proxima Nova"/>
                <a:cs typeface="Proxima Nova"/>
                <a:sym typeface="Proxima Nova"/>
              </a:rPr>
              <a:t>Eat meat at least one time a day</a:t>
            </a:r>
            <a:endParaRPr>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a:solidFill>
                  <a:schemeClr val="dk2"/>
                </a:solidFill>
                <a:latin typeface="Proxima Nova"/>
                <a:ea typeface="Proxima Nova"/>
                <a:cs typeface="Proxima Nova"/>
                <a:sym typeface="Proxima Nova"/>
              </a:rPr>
              <a:t>Like to make their own food, but eat out quite a bit</a:t>
            </a:r>
            <a:endParaRPr>
              <a:solidFill>
                <a:schemeClr val="dk2"/>
              </a:solidFill>
              <a:latin typeface="Proxima Nova"/>
              <a:ea typeface="Proxima Nova"/>
              <a:cs typeface="Proxima Nova"/>
              <a:sym typeface="Proxima Nova"/>
            </a:endParaRPr>
          </a:p>
          <a:p>
            <a:pPr indent="0" lvl="0" marL="0" rtl="0" algn="l">
              <a:spcBef>
                <a:spcPts val="16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fe994c9c7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fe994c9c7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Rebekah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fe994c9c7_5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fe994c9c7_5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fe994c9c7_5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fe994c9c7_5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fe994c9c7_5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fe994c9c7_5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14.png"/><Relationship Id="rId13" Type="http://schemas.openxmlformats.org/officeDocument/2006/relationships/image" Target="../media/image18.jpg"/><Relationship Id="rId12"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13.jpg"/><Relationship Id="rId7" Type="http://schemas.openxmlformats.org/officeDocument/2006/relationships/image" Target="../media/image31.png"/><Relationship Id="rId8"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30.jpg"/><Relationship Id="rId5" Type="http://schemas.openxmlformats.org/officeDocument/2006/relationships/image" Target="../media/image29.png"/><Relationship Id="rId6"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8.png"/><Relationship Id="rId5"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descr="Image result for wienerschnitzel" id="54" name="Google Shape;54;p13"/>
          <p:cNvPicPr preferRelativeResize="0"/>
          <p:nvPr/>
        </p:nvPicPr>
        <p:blipFill>
          <a:blip r:embed="rId3">
            <a:alphaModFix/>
          </a:blip>
          <a:stretch>
            <a:fillRect/>
          </a:stretch>
        </p:blipFill>
        <p:spPr>
          <a:xfrm>
            <a:off x="1925333" y="274775"/>
            <a:ext cx="5293334" cy="3797300"/>
          </a:xfrm>
          <a:prstGeom prst="rect">
            <a:avLst/>
          </a:prstGeom>
          <a:noFill/>
          <a:ln>
            <a:noFill/>
          </a:ln>
        </p:spPr>
      </p:pic>
      <p:sp>
        <p:nvSpPr>
          <p:cNvPr id="55" name="Google Shape;55;p13"/>
          <p:cNvSpPr/>
          <p:nvPr/>
        </p:nvSpPr>
        <p:spPr>
          <a:xfrm>
            <a:off x="0" y="4191000"/>
            <a:ext cx="9144000" cy="952500"/>
          </a:xfrm>
          <a:prstGeom prst="rec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56" name="Google Shape;56;p13"/>
          <p:cNvSpPr txBox="1"/>
          <p:nvPr>
            <p:ph idx="1" type="subTitle"/>
          </p:nvPr>
        </p:nvSpPr>
        <p:spPr>
          <a:xfrm>
            <a:off x="6138300" y="4384150"/>
            <a:ext cx="3005700" cy="53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Proxima Nova"/>
                <a:ea typeface="Proxima Nova"/>
                <a:cs typeface="Proxima Nova"/>
                <a:sym typeface="Proxima Nova"/>
              </a:rPr>
              <a:t>Primary Research</a:t>
            </a:r>
            <a:endParaRPr sz="2400">
              <a:solidFill>
                <a:srgbClr val="FFFFFF"/>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31" name="Shape 131"/>
        <p:cNvGrpSpPr/>
        <p:nvPr/>
      </p:nvGrpSpPr>
      <p:grpSpPr>
        <a:xfrm>
          <a:off x="0" y="0"/>
          <a:ext cx="0" cy="0"/>
          <a:chOff x="0" y="0"/>
          <a:chExt cx="0" cy="0"/>
        </a:xfrm>
      </p:grpSpPr>
      <p:sp>
        <p:nvSpPr>
          <p:cNvPr id="132" name="Google Shape;132;p22"/>
          <p:cNvSpPr txBox="1"/>
          <p:nvPr>
            <p:ph idx="1" type="body"/>
          </p:nvPr>
        </p:nvSpPr>
        <p:spPr>
          <a:xfrm>
            <a:off x="311700" y="2336400"/>
            <a:ext cx="8520600" cy="4707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latin typeface="Fredoka One"/>
                <a:ea typeface="Fredoka One"/>
                <a:cs typeface="Fredoka One"/>
                <a:sym typeface="Fredoka One"/>
              </a:rPr>
              <a:t>“Went in highschool and got food poisoning”</a:t>
            </a:r>
            <a:endParaRPr>
              <a:solidFill>
                <a:srgbClr val="FFFFFF"/>
              </a:solidFill>
              <a:latin typeface="Fredoka One"/>
              <a:ea typeface="Fredoka One"/>
              <a:cs typeface="Fredoka One"/>
              <a:sym typeface="Fredoka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36" name="Shape 136"/>
        <p:cNvGrpSpPr/>
        <p:nvPr/>
      </p:nvGrpSpPr>
      <p:grpSpPr>
        <a:xfrm>
          <a:off x="0" y="0"/>
          <a:ext cx="0" cy="0"/>
          <a:chOff x="0" y="0"/>
          <a:chExt cx="0" cy="0"/>
        </a:xfrm>
      </p:grpSpPr>
      <p:sp>
        <p:nvSpPr>
          <p:cNvPr id="137" name="Google Shape;137;p23"/>
          <p:cNvSpPr txBox="1"/>
          <p:nvPr>
            <p:ph idx="1" type="body"/>
          </p:nvPr>
        </p:nvSpPr>
        <p:spPr>
          <a:xfrm>
            <a:off x="311700" y="2344500"/>
            <a:ext cx="8520600" cy="4545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chemeClr val="lt1"/>
                </a:solidFill>
                <a:latin typeface="Fredoka One"/>
                <a:ea typeface="Fredoka One"/>
                <a:cs typeface="Fredoka One"/>
                <a:sym typeface="Fredoka One"/>
              </a:rPr>
              <a:t>“First thing that comes to mind was that it is random. I lived by one in college and thought it was random.” </a:t>
            </a:r>
            <a:endParaRPr>
              <a:solidFill>
                <a:schemeClr val="lt1"/>
              </a:solidFill>
              <a:latin typeface="Fredoka One"/>
              <a:ea typeface="Fredoka One"/>
              <a:cs typeface="Fredoka One"/>
              <a:sym typeface="Fredoka One"/>
            </a:endParaRPr>
          </a:p>
          <a:p>
            <a:pPr indent="0" lvl="0" marL="457200" rtl="0" algn="l">
              <a:lnSpc>
                <a:spcPct val="150000"/>
              </a:lnSpc>
              <a:spcBef>
                <a:spcPts val="0"/>
              </a:spcBef>
              <a:spcAft>
                <a:spcPts val="0"/>
              </a:spcAft>
              <a:buNone/>
            </a:pPr>
            <a:r>
              <a:t/>
            </a:r>
            <a:endParaRPr sz="1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41" name="Shape 141"/>
        <p:cNvGrpSpPr/>
        <p:nvPr/>
      </p:nvGrpSpPr>
      <p:grpSpPr>
        <a:xfrm>
          <a:off x="0" y="0"/>
          <a:ext cx="0" cy="0"/>
          <a:chOff x="0" y="0"/>
          <a:chExt cx="0" cy="0"/>
        </a:xfrm>
      </p:grpSpPr>
      <p:sp>
        <p:nvSpPr>
          <p:cNvPr id="142" name="Google Shape;142;p24"/>
          <p:cNvSpPr txBox="1"/>
          <p:nvPr>
            <p:ph idx="1" type="body"/>
          </p:nvPr>
        </p:nvSpPr>
        <p:spPr>
          <a:xfrm>
            <a:off x="311700" y="2360550"/>
            <a:ext cx="8520600" cy="4224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latin typeface="Fredoka One"/>
                <a:ea typeface="Fredoka One"/>
                <a:cs typeface="Fredoka One"/>
                <a:sym typeface="Fredoka One"/>
              </a:rPr>
              <a:t>“Wouldn’t go out of the way to get it, but nice to mix up other places like hamburger joints.”</a:t>
            </a:r>
            <a:endParaRPr>
              <a:solidFill>
                <a:srgbClr val="FFFFFF"/>
              </a:solidFill>
              <a:latin typeface="Fredoka One"/>
              <a:ea typeface="Fredoka One"/>
              <a:cs typeface="Fredoka One"/>
              <a:sym typeface="Fredoka One"/>
            </a:endParaRPr>
          </a:p>
          <a:p>
            <a:pPr indent="0" lvl="0" marL="457200" rtl="0" algn="l">
              <a:lnSpc>
                <a:spcPct val="150000"/>
              </a:lnSpc>
              <a:spcBef>
                <a:spcPts val="0"/>
              </a:spcBef>
              <a:spcAft>
                <a:spcPts val="0"/>
              </a:spcAft>
              <a:buNone/>
            </a:pPr>
            <a:r>
              <a:t/>
            </a:r>
            <a:endParaRPr>
              <a:solidFill>
                <a:srgbClr val="FFFFFF"/>
              </a:solidFill>
              <a:latin typeface="Fredoka One"/>
              <a:ea typeface="Fredoka One"/>
              <a:cs typeface="Fredoka One"/>
              <a:sym typeface="Fredoka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46" name="Shape 146"/>
        <p:cNvGrpSpPr/>
        <p:nvPr/>
      </p:nvGrpSpPr>
      <p:grpSpPr>
        <a:xfrm>
          <a:off x="0" y="0"/>
          <a:ext cx="0" cy="0"/>
          <a:chOff x="0" y="0"/>
          <a:chExt cx="0" cy="0"/>
        </a:xfrm>
      </p:grpSpPr>
      <p:sp>
        <p:nvSpPr>
          <p:cNvPr id="147" name="Google Shape;147;p25"/>
          <p:cNvSpPr txBox="1"/>
          <p:nvPr>
            <p:ph type="title"/>
          </p:nvPr>
        </p:nvSpPr>
        <p:spPr>
          <a:xfrm>
            <a:off x="369375"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Fredoka One"/>
                <a:ea typeface="Fredoka One"/>
                <a:cs typeface="Fredoka One"/>
                <a:sym typeface="Fredoka One"/>
              </a:rPr>
              <a:t>“The Chili dogs are good, but probably unhealthy. In California they have mixed reviews, some people say they are gross, some think they are good. I lived down the street and it was convenient.”</a:t>
            </a:r>
            <a:endParaRPr sz="1800">
              <a:solidFill>
                <a:srgbClr val="FFFFFF"/>
              </a:solidFill>
              <a:latin typeface="Fredoka One"/>
              <a:ea typeface="Fredoka One"/>
              <a:cs typeface="Fredoka One"/>
              <a:sym typeface="Fredoka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Media Consumption</a:t>
            </a:r>
            <a:endParaRPr>
              <a:solidFill>
                <a:srgbClr val="FF0000"/>
              </a:solidFill>
              <a:latin typeface="Fredoka One"/>
              <a:ea typeface="Fredoka One"/>
              <a:cs typeface="Fredoka One"/>
              <a:sym typeface="Fredoka One"/>
            </a:endParaRPr>
          </a:p>
        </p:txBody>
      </p:sp>
      <p:pic>
        <p:nvPicPr>
          <p:cNvPr id="153" name="Google Shape;153;p26"/>
          <p:cNvPicPr preferRelativeResize="0"/>
          <p:nvPr/>
        </p:nvPicPr>
        <p:blipFill>
          <a:blip r:embed="rId3">
            <a:alphaModFix/>
          </a:blip>
          <a:stretch>
            <a:fillRect/>
          </a:stretch>
        </p:blipFill>
        <p:spPr>
          <a:xfrm>
            <a:off x="7022625" y="2070350"/>
            <a:ext cx="1281550" cy="1281550"/>
          </a:xfrm>
          <a:prstGeom prst="rect">
            <a:avLst/>
          </a:prstGeom>
          <a:noFill/>
          <a:ln>
            <a:noFill/>
          </a:ln>
        </p:spPr>
      </p:pic>
      <p:pic>
        <p:nvPicPr>
          <p:cNvPr descr="Image result for facebook logo" id="154" name="Google Shape;154;p26"/>
          <p:cNvPicPr preferRelativeResize="0"/>
          <p:nvPr/>
        </p:nvPicPr>
        <p:blipFill>
          <a:blip r:embed="rId4">
            <a:alphaModFix/>
          </a:blip>
          <a:stretch>
            <a:fillRect/>
          </a:stretch>
        </p:blipFill>
        <p:spPr>
          <a:xfrm>
            <a:off x="7068700" y="3590350"/>
            <a:ext cx="1189400" cy="1189400"/>
          </a:xfrm>
          <a:prstGeom prst="rect">
            <a:avLst/>
          </a:prstGeom>
          <a:noFill/>
          <a:ln>
            <a:noFill/>
          </a:ln>
        </p:spPr>
      </p:pic>
      <p:pic>
        <p:nvPicPr>
          <p:cNvPr id="155" name="Google Shape;155;p26"/>
          <p:cNvPicPr preferRelativeResize="0"/>
          <p:nvPr/>
        </p:nvPicPr>
        <p:blipFill>
          <a:blip r:embed="rId5">
            <a:alphaModFix/>
          </a:blip>
          <a:stretch>
            <a:fillRect/>
          </a:stretch>
        </p:blipFill>
        <p:spPr>
          <a:xfrm>
            <a:off x="4985000" y="479500"/>
            <a:ext cx="1515375" cy="1515375"/>
          </a:xfrm>
          <a:prstGeom prst="rect">
            <a:avLst/>
          </a:prstGeom>
          <a:noFill/>
          <a:ln>
            <a:noFill/>
          </a:ln>
        </p:spPr>
      </p:pic>
      <p:pic>
        <p:nvPicPr>
          <p:cNvPr id="156" name="Google Shape;156;p26"/>
          <p:cNvPicPr preferRelativeResize="0"/>
          <p:nvPr/>
        </p:nvPicPr>
        <p:blipFill rotWithShape="1">
          <a:blip r:embed="rId6">
            <a:alphaModFix/>
          </a:blip>
          <a:srcRect b="21494" l="32493" r="34664" t="21489"/>
          <a:stretch/>
        </p:blipFill>
        <p:spPr>
          <a:xfrm>
            <a:off x="5101913" y="2043638"/>
            <a:ext cx="1281550" cy="1334979"/>
          </a:xfrm>
          <a:prstGeom prst="rect">
            <a:avLst/>
          </a:prstGeom>
          <a:noFill/>
          <a:ln>
            <a:noFill/>
          </a:ln>
        </p:spPr>
      </p:pic>
      <p:pic>
        <p:nvPicPr>
          <p:cNvPr id="157" name="Google Shape;157;p26"/>
          <p:cNvPicPr preferRelativeResize="0"/>
          <p:nvPr/>
        </p:nvPicPr>
        <p:blipFill>
          <a:blip r:embed="rId7">
            <a:alphaModFix/>
          </a:blip>
          <a:stretch>
            <a:fillRect/>
          </a:stretch>
        </p:blipFill>
        <p:spPr>
          <a:xfrm>
            <a:off x="7068697" y="642500"/>
            <a:ext cx="1189400" cy="1189400"/>
          </a:xfrm>
          <a:prstGeom prst="rect">
            <a:avLst/>
          </a:prstGeom>
          <a:noFill/>
          <a:ln>
            <a:noFill/>
          </a:ln>
        </p:spPr>
      </p:pic>
      <p:pic>
        <p:nvPicPr>
          <p:cNvPr id="158" name="Google Shape;158;p26"/>
          <p:cNvPicPr preferRelativeResize="0"/>
          <p:nvPr/>
        </p:nvPicPr>
        <p:blipFill>
          <a:blip r:embed="rId8">
            <a:alphaModFix/>
          </a:blip>
          <a:stretch>
            <a:fillRect/>
          </a:stretch>
        </p:blipFill>
        <p:spPr>
          <a:xfrm>
            <a:off x="5146500" y="3586600"/>
            <a:ext cx="1281550" cy="1281550"/>
          </a:xfrm>
          <a:prstGeom prst="rect">
            <a:avLst/>
          </a:prstGeom>
          <a:noFill/>
          <a:ln>
            <a:noFill/>
          </a:ln>
        </p:spPr>
      </p:pic>
      <p:pic>
        <p:nvPicPr>
          <p:cNvPr descr="Image result for linkedin logo" id="159" name="Google Shape;159;p26"/>
          <p:cNvPicPr preferRelativeResize="0"/>
          <p:nvPr/>
        </p:nvPicPr>
        <p:blipFill rotWithShape="1">
          <a:blip r:embed="rId9">
            <a:alphaModFix/>
          </a:blip>
          <a:srcRect b="0" l="13557" r="13433" t="0"/>
          <a:stretch/>
        </p:blipFill>
        <p:spPr>
          <a:xfrm>
            <a:off x="711275" y="3484875"/>
            <a:ext cx="1281550" cy="1315922"/>
          </a:xfrm>
          <a:prstGeom prst="rect">
            <a:avLst/>
          </a:prstGeom>
          <a:noFill/>
          <a:ln>
            <a:noFill/>
          </a:ln>
        </p:spPr>
      </p:pic>
      <p:pic>
        <p:nvPicPr>
          <p:cNvPr id="160" name="Google Shape;160;p26"/>
          <p:cNvPicPr preferRelativeResize="0"/>
          <p:nvPr/>
        </p:nvPicPr>
        <p:blipFill>
          <a:blip r:embed="rId10">
            <a:alphaModFix/>
          </a:blip>
          <a:stretch>
            <a:fillRect/>
          </a:stretch>
        </p:blipFill>
        <p:spPr>
          <a:xfrm>
            <a:off x="2507700" y="2548462"/>
            <a:ext cx="2329299" cy="777025"/>
          </a:xfrm>
          <a:prstGeom prst="rect">
            <a:avLst/>
          </a:prstGeom>
          <a:noFill/>
          <a:ln>
            <a:noFill/>
          </a:ln>
        </p:spPr>
      </p:pic>
      <p:pic>
        <p:nvPicPr>
          <p:cNvPr id="161" name="Google Shape;161;p26"/>
          <p:cNvPicPr preferRelativeResize="0"/>
          <p:nvPr/>
        </p:nvPicPr>
        <p:blipFill>
          <a:blip r:embed="rId11">
            <a:alphaModFix/>
          </a:blip>
          <a:stretch>
            <a:fillRect/>
          </a:stretch>
        </p:blipFill>
        <p:spPr>
          <a:xfrm>
            <a:off x="3056599" y="3569299"/>
            <a:ext cx="1231501" cy="1231501"/>
          </a:xfrm>
          <a:prstGeom prst="rect">
            <a:avLst/>
          </a:prstGeom>
          <a:noFill/>
          <a:ln>
            <a:noFill/>
          </a:ln>
        </p:spPr>
      </p:pic>
      <p:pic>
        <p:nvPicPr>
          <p:cNvPr descr="Image result for podcast logo" id="162" name="Google Shape;162;p26"/>
          <p:cNvPicPr preferRelativeResize="0"/>
          <p:nvPr/>
        </p:nvPicPr>
        <p:blipFill>
          <a:blip r:embed="rId12">
            <a:alphaModFix/>
          </a:blip>
          <a:stretch>
            <a:fillRect/>
          </a:stretch>
        </p:blipFill>
        <p:spPr>
          <a:xfrm>
            <a:off x="746100" y="1245525"/>
            <a:ext cx="1334975" cy="1334975"/>
          </a:xfrm>
          <a:prstGeom prst="rect">
            <a:avLst/>
          </a:prstGeom>
          <a:noFill/>
          <a:ln>
            <a:noFill/>
          </a:ln>
        </p:spPr>
      </p:pic>
      <p:pic>
        <p:nvPicPr>
          <p:cNvPr descr="Image result for radio talk show" id="163" name="Google Shape;163;p26"/>
          <p:cNvPicPr preferRelativeResize="0"/>
          <p:nvPr/>
        </p:nvPicPr>
        <p:blipFill>
          <a:blip r:embed="rId13">
            <a:alphaModFix/>
          </a:blip>
          <a:stretch>
            <a:fillRect/>
          </a:stretch>
        </p:blipFill>
        <p:spPr>
          <a:xfrm>
            <a:off x="2686775" y="1245525"/>
            <a:ext cx="2150225" cy="1075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Common Occupations for Target</a:t>
            </a:r>
            <a:endParaRPr>
              <a:solidFill>
                <a:srgbClr val="FF0000"/>
              </a:solidFill>
              <a:latin typeface="Fredoka One"/>
              <a:ea typeface="Fredoka One"/>
              <a:cs typeface="Fredoka One"/>
              <a:sym typeface="Fredoka One"/>
            </a:endParaRPr>
          </a:p>
        </p:txBody>
      </p:sp>
      <p:sp>
        <p:nvSpPr>
          <p:cNvPr id="169" name="Google Shape;169;p27"/>
          <p:cNvSpPr txBox="1"/>
          <p:nvPr>
            <p:ph idx="1" type="body"/>
          </p:nvPr>
        </p:nvSpPr>
        <p:spPr>
          <a:xfrm>
            <a:off x="311700" y="1017725"/>
            <a:ext cx="4509900" cy="2637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Finance</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
                <a:latin typeface="Proxima Nova"/>
                <a:ea typeface="Proxima Nova"/>
                <a:cs typeface="Proxima Nova"/>
                <a:sym typeface="Proxima Nova"/>
              </a:rPr>
              <a:t>Financial Analysts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
                <a:latin typeface="Proxima Nova"/>
                <a:ea typeface="Proxima Nova"/>
                <a:cs typeface="Proxima Nova"/>
                <a:sym typeface="Proxima Nova"/>
              </a:rPr>
              <a:t>Statisticians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Marketing</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
                <a:latin typeface="Proxima Nova"/>
                <a:ea typeface="Proxima Nova"/>
                <a:cs typeface="Proxima Nova"/>
                <a:sym typeface="Proxima Nova"/>
              </a:rPr>
              <a:t>Telemarketers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
                <a:latin typeface="Proxima Nova"/>
                <a:ea typeface="Proxima Nova"/>
                <a:cs typeface="Proxima Nova"/>
                <a:sym typeface="Proxima Nova"/>
              </a:rPr>
              <a:t>Meeting and event planners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
                <a:latin typeface="Proxima Nova"/>
                <a:ea typeface="Proxima Nova"/>
                <a:cs typeface="Proxima Nova"/>
                <a:sym typeface="Proxima Nova"/>
              </a:rPr>
              <a:t>Advertising and promotions managers</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
                <a:latin typeface="Proxima Nova"/>
                <a:ea typeface="Proxima Nova"/>
                <a:cs typeface="Proxima Nova"/>
                <a:sym typeface="Proxima Nova"/>
              </a:rPr>
              <a:t>Market research analysts and marketing specialists</a:t>
            </a:r>
            <a:endParaRPr>
              <a:latin typeface="Proxima Nova"/>
              <a:ea typeface="Proxima Nova"/>
              <a:cs typeface="Proxima Nova"/>
              <a:sym typeface="Proxima Nova"/>
            </a:endParaRPr>
          </a:p>
          <a:p>
            <a:pPr indent="0" lvl="0" marL="0" marR="0" rtl="0" algn="l">
              <a:lnSpc>
                <a:spcPct val="115000"/>
              </a:lnSpc>
              <a:spcBef>
                <a:spcPts val="1600"/>
              </a:spcBef>
              <a:spcAft>
                <a:spcPts val="0"/>
              </a:spcAft>
              <a:buNone/>
            </a:pPr>
            <a:r>
              <a:t/>
            </a:r>
            <a:endParaRPr>
              <a:latin typeface="Proxima Nova"/>
              <a:ea typeface="Proxima Nova"/>
              <a:cs typeface="Proxima Nova"/>
              <a:sym typeface="Proxima Nova"/>
            </a:endParaRPr>
          </a:p>
          <a:p>
            <a:pPr indent="0" lvl="0" marL="457200" rtl="0" algn="l">
              <a:spcBef>
                <a:spcPts val="1600"/>
              </a:spcBef>
              <a:spcAft>
                <a:spcPts val="1600"/>
              </a:spcAft>
              <a:buNone/>
            </a:pPr>
            <a:r>
              <a:t/>
            </a:r>
            <a:endParaRPr>
              <a:latin typeface="Proxima Nova"/>
              <a:ea typeface="Proxima Nova"/>
              <a:cs typeface="Proxima Nova"/>
              <a:sym typeface="Proxima Nova"/>
            </a:endParaRPr>
          </a:p>
        </p:txBody>
      </p:sp>
      <p:sp>
        <p:nvSpPr>
          <p:cNvPr id="170" name="Google Shape;170;p27"/>
          <p:cNvSpPr txBox="1"/>
          <p:nvPr/>
        </p:nvSpPr>
        <p:spPr>
          <a:xfrm>
            <a:off x="5261100" y="1071750"/>
            <a:ext cx="35712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Technology</a:t>
            </a:r>
            <a:endParaRPr sz="1800">
              <a:solidFill>
                <a:schemeClr val="dk2"/>
              </a:solidFill>
              <a:latin typeface="Proxima Nova"/>
              <a:ea typeface="Proxima Nova"/>
              <a:cs typeface="Proxima Nova"/>
              <a:sym typeface="Proxima Nova"/>
            </a:endParaRPr>
          </a:p>
          <a:p>
            <a:pPr indent="-317500" lvl="1" marL="914400" rtl="0" algn="l">
              <a:lnSpc>
                <a:spcPct val="115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Web developers</a:t>
            </a:r>
            <a:endParaRPr>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Hospitality </a:t>
            </a:r>
            <a:endParaRPr sz="1800">
              <a:solidFill>
                <a:schemeClr val="dk2"/>
              </a:solidFill>
              <a:latin typeface="Proxima Nova"/>
              <a:ea typeface="Proxima Nova"/>
              <a:cs typeface="Proxima Nova"/>
              <a:sym typeface="Proxima Nova"/>
            </a:endParaRPr>
          </a:p>
          <a:p>
            <a:pPr indent="-317500" lvl="1" marL="914400" rtl="0" algn="l">
              <a:lnSpc>
                <a:spcPct val="115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Bartenders </a:t>
            </a:r>
            <a:endParaRPr>
              <a:solidFill>
                <a:schemeClr val="dk2"/>
              </a:solidFill>
              <a:latin typeface="Proxima Nova"/>
              <a:ea typeface="Proxima Nova"/>
              <a:cs typeface="Proxima Nova"/>
              <a:sym typeface="Proxima Nova"/>
            </a:endParaRPr>
          </a:p>
          <a:p>
            <a:pPr indent="-317500" lvl="1" marL="914400" rtl="0" algn="l">
              <a:lnSpc>
                <a:spcPct val="115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Waiters </a:t>
            </a:r>
            <a:endParaRPr>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Medical</a:t>
            </a:r>
            <a:endParaRPr sz="1800">
              <a:solidFill>
                <a:schemeClr val="dk2"/>
              </a:solidFill>
              <a:latin typeface="Proxima Nova"/>
              <a:ea typeface="Proxima Nova"/>
              <a:cs typeface="Proxima Nova"/>
              <a:sym typeface="Proxima Nova"/>
            </a:endParaRPr>
          </a:p>
          <a:p>
            <a:pPr indent="-317500" lvl="1" marL="914400" rtl="0" algn="l">
              <a:lnSpc>
                <a:spcPct val="115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Emergency medical technicians and paramedics</a:t>
            </a:r>
            <a:endParaRPr>
              <a:solidFill>
                <a:schemeClr val="dk2"/>
              </a:solidFill>
              <a:latin typeface="Proxima Nova"/>
              <a:ea typeface="Proxima Nova"/>
              <a:cs typeface="Proxima Nova"/>
              <a:sym typeface="Proxima Nova"/>
            </a:endParaRPr>
          </a:p>
          <a:p>
            <a:pPr indent="-317500" lvl="1" marL="914400" rtl="0" algn="l">
              <a:lnSpc>
                <a:spcPct val="115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Physician assistants</a:t>
            </a:r>
            <a:endParaRPr/>
          </a:p>
        </p:txBody>
      </p:sp>
      <p:pic>
        <p:nvPicPr>
          <p:cNvPr descr="Image result for finance logo" id="171" name="Google Shape;171;p27"/>
          <p:cNvPicPr preferRelativeResize="0"/>
          <p:nvPr/>
        </p:nvPicPr>
        <p:blipFill rotWithShape="1">
          <a:blip r:embed="rId3">
            <a:alphaModFix/>
          </a:blip>
          <a:srcRect b="21911" l="0" r="0" t="0"/>
          <a:stretch/>
        </p:blipFill>
        <p:spPr>
          <a:xfrm>
            <a:off x="517725" y="3715912"/>
            <a:ext cx="1309700" cy="1186850"/>
          </a:xfrm>
          <a:prstGeom prst="rect">
            <a:avLst/>
          </a:prstGeom>
          <a:noFill/>
          <a:ln>
            <a:noFill/>
          </a:ln>
        </p:spPr>
      </p:pic>
      <p:pic>
        <p:nvPicPr>
          <p:cNvPr descr="Image result for medical" id="172" name="Google Shape;172;p27"/>
          <p:cNvPicPr preferRelativeResize="0"/>
          <p:nvPr/>
        </p:nvPicPr>
        <p:blipFill>
          <a:blip r:embed="rId4">
            <a:alphaModFix/>
          </a:blip>
          <a:stretch>
            <a:fillRect/>
          </a:stretch>
        </p:blipFill>
        <p:spPr>
          <a:xfrm flipH="1">
            <a:off x="4936963" y="3597013"/>
            <a:ext cx="1093400" cy="1546475"/>
          </a:xfrm>
          <a:prstGeom prst="rect">
            <a:avLst/>
          </a:prstGeom>
          <a:noFill/>
          <a:ln>
            <a:noFill/>
          </a:ln>
        </p:spPr>
      </p:pic>
      <p:pic>
        <p:nvPicPr>
          <p:cNvPr descr="Image result for technology" id="173" name="Google Shape;173;p27"/>
          <p:cNvPicPr preferRelativeResize="0"/>
          <p:nvPr/>
        </p:nvPicPr>
        <p:blipFill>
          <a:blip r:embed="rId5">
            <a:alphaModFix/>
          </a:blip>
          <a:stretch>
            <a:fillRect/>
          </a:stretch>
        </p:blipFill>
        <p:spPr>
          <a:xfrm>
            <a:off x="2706128" y="3758175"/>
            <a:ext cx="1352147" cy="1224150"/>
          </a:xfrm>
          <a:prstGeom prst="rect">
            <a:avLst/>
          </a:prstGeom>
          <a:noFill/>
          <a:ln>
            <a:noFill/>
          </a:ln>
        </p:spPr>
      </p:pic>
      <p:pic>
        <p:nvPicPr>
          <p:cNvPr id="174" name="Google Shape;174;p27"/>
          <p:cNvPicPr preferRelativeResize="0"/>
          <p:nvPr/>
        </p:nvPicPr>
        <p:blipFill>
          <a:blip r:embed="rId6">
            <a:alphaModFix/>
          </a:blip>
          <a:stretch>
            <a:fillRect/>
          </a:stretch>
        </p:blipFill>
        <p:spPr>
          <a:xfrm>
            <a:off x="7013475" y="3655325"/>
            <a:ext cx="1505325" cy="1505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Target Persona</a:t>
            </a:r>
            <a:endParaRPr>
              <a:solidFill>
                <a:srgbClr val="FF0000"/>
              </a:solidFill>
              <a:latin typeface="Fredoka One"/>
              <a:ea typeface="Fredoka One"/>
              <a:cs typeface="Fredoka One"/>
              <a:sym typeface="Fredoka One"/>
            </a:endParaRPr>
          </a:p>
        </p:txBody>
      </p:sp>
      <p:sp>
        <p:nvSpPr>
          <p:cNvPr id="180" name="Google Shape;180;p28"/>
          <p:cNvSpPr txBox="1"/>
          <p:nvPr>
            <p:ph idx="1" type="body"/>
          </p:nvPr>
        </p:nvSpPr>
        <p:spPr>
          <a:xfrm>
            <a:off x="311700" y="1145050"/>
            <a:ext cx="5967900" cy="34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Proxima Nova"/>
                <a:ea typeface="Proxima Nova"/>
                <a:cs typeface="Proxima Nova"/>
                <a:sym typeface="Proxima Nova"/>
              </a:rPr>
              <a:t>Our target market is filled with high-energy, highly motivated guys that stay socially and physically active. These are busy people that prioritize their time, but they play as hard as they work. Some of them work in open-plan and shared office spaces, and when it comes to what they eat on the go, which they do frequently, they want quick and good-- they’ve earned it. They highly value their family and friends. </a:t>
            </a:r>
            <a:endParaRPr sz="1400">
              <a:latin typeface="Proxima Nova"/>
              <a:ea typeface="Proxima Nova"/>
              <a:cs typeface="Proxima Nova"/>
              <a:sym typeface="Proxima Nova"/>
            </a:endParaRPr>
          </a:p>
          <a:p>
            <a:pPr indent="0" lvl="0" marL="0" rtl="0" algn="l">
              <a:spcBef>
                <a:spcPts val="1600"/>
              </a:spcBef>
              <a:spcAft>
                <a:spcPts val="0"/>
              </a:spcAft>
              <a:buClr>
                <a:schemeClr val="dk1"/>
              </a:buClr>
              <a:buSzPts val="1100"/>
              <a:buFont typeface="Arial"/>
              <a:buNone/>
            </a:pPr>
            <a:r>
              <a:rPr lang="en" sz="1400">
                <a:latin typeface="Proxima Nova"/>
                <a:ea typeface="Proxima Nova"/>
                <a:cs typeface="Proxima Nova"/>
                <a:sym typeface="Proxima Nova"/>
              </a:rPr>
              <a:t>Across income levels, they value convenience and quality over cost sensitivity. This target fits into the Trendsetter persona in the sense that they are social individuals that often bring others along with them. Many of them are aware and lend some value to current lifestyle trends, but prioritize their own individual tastes and priorities above all else. </a:t>
            </a:r>
            <a:endParaRPr sz="1400">
              <a:latin typeface="Proxima Nova"/>
              <a:ea typeface="Proxima Nova"/>
              <a:cs typeface="Proxima Nova"/>
              <a:sym typeface="Proxima Nova"/>
            </a:endParaRPr>
          </a:p>
          <a:p>
            <a:pPr indent="0" lvl="0" marL="0" rtl="0" algn="l">
              <a:spcBef>
                <a:spcPts val="1600"/>
              </a:spcBef>
              <a:spcAft>
                <a:spcPts val="1600"/>
              </a:spcAft>
              <a:buNone/>
            </a:pPr>
            <a:r>
              <a:t/>
            </a:r>
            <a:endParaRPr sz="1400">
              <a:latin typeface="Proxima Nova"/>
              <a:ea typeface="Proxima Nova"/>
              <a:cs typeface="Proxima Nova"/>
              <a:sym typeface="Proxima Nova"/>
            </a:endParaRPr>
          </a:p>
        </p:txBody>
      </p:sp>
      <p:pic>
        <p:nvPicPr>
          <p:cNvPr descr="Image result for man 30 years old" id="181" name="Google Shape;181;p28"/>
          <p:cNvPicPr preferRelativeResize="0"/>
          <p:nvPr/>
        </p:nvPicPr>
        <p:blipFill>
          <a:blip r:embed="rId3">
            <a:alphaModFix/>
          </a:blip>
          <a:stretch>
            <a:fillRect/>
          </a:stretch>
        </p:blipFill>
        <p:spPr>
          <a:xfrm>
            <a:off x="6337225" y="978875"/>
            <a:ext cx="2626299" cy="26262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Target </a:t>
            </a:r>
            <a:endParaRPr>
              <a:solidFill>
                <a:srgbClr val="FF0000"/>
              </a:solidFill>
              <a:latin typeface="Fredoka One"/>
              <a:ea typeface="Fredoka One"/>
              <a:cs typeface="Fredoka One"/>
              <a:sym typeface="Fredoka One"/>
            </a:endParaRPr>
          </a:p>
        </p:txBody>
      </p:sp>
      <p:sp>
        <p:nvSpPr>
          <p:cNvPr id="187" name="Google Shape;187;p29"/>
          <p:cNvSpPr txBox="1"/>
          <p:nvPr>
            <p:ph idx="1" type="body"/>
          </p:nvPr>
        </p:nvSpPr>
        <p:spPr>
          <a:xfrm>
            <a:off x="158175" y="1275325"/>
            <a:ext cx="8520600" cy="251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1. Unbuttoned Achiever </a:t>
            </a:r>
            <a:endParaRPr b="1">
              <a:latin typeface="Proxima Nova"/>
              <a:ea typeface="Proxima Nova"/>
              <a:cs typeface="Proxima Nova"/>
              <a:sym typeface="Proxima Nova"/>
            </a:endParaRPr>
          </a:p>
          <a:p>
            <a:pPr indent="0" lvl="0" marL="0" rtl="0" algn="ctr">
              <a:spcBef>
                <a:spcPts val="1600"/>
              </a:spcBef>
              <a:spcAft>
                <a:spcPts val="0"/>
              </a:spcAft>
              <a:buNone/>
            </a:pPr>
            <a:r>
              <a:rPr b="1" lang="en">
                <a:latin typeface="Proxima Nova"/>
                <a:ea typeface="Proxima Nova"/>
                <a:cs typeface="Proxima Nova"/>
                <a:sym typeface="Proxima Nova"/>
              </a:rPr>
              <a:t>2. Active Pathfinder</a:t>
            </a:r>
            <a:endParaRPr b="1">
              <a:latin typeface="Proxima Nova"/>
              <a:ea typeface="Proxima Nova"/>
              <a:cs typeface="Proxima Nova"/>
              <a:sym typeface="Proxima Nova"/>
            </a:endParaRPr>
          </a:p>
          <a:p>
            <a:pPr indent="0" lvl="0" marL="0" rtl="0" algn="ctr">
              <a:spcBef>
                <a:spcPts val="1600"/>
              </a:spcBef>
              <a:spcAft>
                <a:spcPts val="0"/>
              </a:spcAft>
              <a:buNone/>
            </a:pPr>
            <a:r>
              <a:rPr b="1" lang="en">
                <a:latin typeface="Proxima Nova"/>
                <a:ea typeface="Proxima Nova"/>
                <a:cs typeface="Proxima Nova"/>
                <a:sym typeface="Proxima Nova"/>
              </a:rPr>
              <a:t>3. Relaxed / Casual Front Runner</a:t>
            </a:r>
            <a:endParaRPr b="1">
              <a:latin typeface="Proxima Nova"/>
              <a:ea typeface="Proxima Nova"/>
              <a:cs typeface="Proxima Nova"/>
              <a:sym typeface="Proxima Nova"/>
            </a:endParaRPr>
          </a:p>
          <a:p>
            <a:pPr indent="0" lvl="0" marL="0" rtl="0" algn="ctr">
              <a:spcBef>
                <a:spcPts val="1600"/>
              </a:spcBef>
              <a:spcAft>
                <a:spcPts val="0"/>
              </a:spcAft>
              <a:buNone/>
            </a:pPr>
            <a:r>
              <a:rPr b="1" lang="en">
                <a:latin typeface="Proxima Nova"/>
                <a:ea typeface="Proxima Nova"/>
                <a:cs typeface="Proxima Nova"/>
                <a:sym typeface="Proxima Nova"/>
              </a:rPr>
              <a:t>4. Bustling Doer </a:t>
            </a:r>
            <a:endParaRPr b="1">
              <a:latin typeface="Proxima Nova"/>
              <a:ea typeface="Proxima Nova"/>
              <a:cs typeface="Proxima Nova"/>
              <a:sym typeface="Proxima Nova"/>
            </a:endParaRPr>
          </a:p>
          <a:p>
            <a:pPr indent="0" lvl="0" marL="0" rtl="0" algn="ctr">
              <a:spcBef>
                <a:spcPts val="1600"/>
              </a:spcBef>
              <a:spcAft>
                <a:spcPts val="1600"/>
              </a:spcAft>
              <a:buNone/>
            </a:pPr>
            <a:r>
              <a:rPr b="1" lang="en">
                <a:latin typeface="Proxima Nova"/>
                <a:ea typeface="Proxima Nova"/>
                <a:cs typeface="Proxima Nova"/>
                <a:sym typeface="Proxima Nova"/>
              </a:rPr>
              <a:t>5. Laid-Back Hustler</a:t>
            </a:r>
            <a:endParaRPr b="1">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91" name="Shape 191"/>
        <p:cNvGrpSpPr/>
        <p:nvPr/>
      </p:nvGrpSpPr>
      <p:grpSpPr>
        <a:xfrm>
          <a:off x="0" y="0"/>
          <a:ext cx="0" cy="0"/>
          <a:chOff x="0" y="0"/>
          <a:chExt cx="0" cy="0"/>
        </a:xfrm>
      </p:grpSpPr>
      <p:sp>
        <p:nvSpPr>
          <p:cNvPr id="192" name="Google Shape;192;p30"/>
          <p:cNvSpPr txBox="1"/>
          <p:nvPr>
            <p:ph type="title"/>
          </p:nvPr>
        </p:nvSpPr>
        <p:spPr>
          <a:xfrm>
            <a:off x="2155350" y="671350"/>
            <a:ext cx="4833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Fredoka One"/>
                <a:ea typeface="Fredoka One"/>
                <a:cs typeface="Fredoka One"/>
                <a:sym typeface="Fredoka One"/>
              </a:rPr>
              <a:t>What should we name him?</a:t>
            </a:r>
            <a:endParaRPr>
              <a:solidFill>
                <a:srgbClr val="FFFFFF"/>
              </a:solidFill>
              <a:latin typeface="Fredoka One"/>
              <a:ea typeface="Fredoka One"/>
              <a:cs typeface="Fredoka One"/>
              <a:sym typeface="Fredoka One"/>
            </a:endParaRPr>
          </a:p>
        </p:txBody>
      </p:sp>
      <p:pic>
        <p:nvPicPr>
          <p:cNvPr descr="Related image" id="193" name="Google Shape;193;p30"/>
          <p:cNvPicPr preferRelativeResize="0"/>
          <p:nvPr/>
        </p:nvPicPr>
        <p:blipFill rotWithShape="1">
          <a:blip r:embed="rId3">
            <a:alphaModFix/>
          </a:blip>
          <a:srcRect b="0" l="0" r="12395" t="0"/>
          <a:stretch/>
        </p:blipFill>
        <p:spPr>
          <a:xfrm>
            <a:off x="2534900" y="1610600"/>
            <a:ext cx="4167250" cy="3160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97" name="Shape 197"/>
        <p:cNvGrpSpPr/>
        <p:nvPr/>
      </p:nvGrpSpPr>
      <p:grpSpPr>
        <a:xfrm>
          <a:off x="0" y="0"/>
          <a:ext cx="0" cy="0"/>
          <a:chOff x="0" y="0"/>
          <a:chExt cx="0" cy="0"/>
        </a:xfrm>
      </p:grpSpPr>
      <p:sp>
        <p:nvSpPr>
          <p:cNvPr id="198" name="Google Shape;19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Fredoka One"/>
                <a:ea typeface="Fredoka One"/>
                <a:cs typeface="Fredoka One"/>
                <a:sym typeface="Fredoka One"/>
              </a:rPr>
              <a:t>Questions</a:t>
            </a:r>
            <a:endParaRPr>
              <a:solidFill>
                <a:srgbClr val="FFFFFF"/>
              </a:solidFill>
              <a:latin typeface="Fredoka One"/>
              <a:ea typeface="Fredoka One"/>
              <a:cs typeface="Fredoka One"/>
              <a:sym typeface="Fredoka One"/>
            </a:endParaRPr>
          </a:p>
        </p:txBody>
      </p:sp>
      <p:sp>
        <p:nvSpPr>
          <p:cNvPr id="199" name="Google Shape;199;p31"/>
          <p:cNvSpPr txBox="1"/>
          <p:nvPr>
            <p:ph idx="1" type="body"/>
          </p:nvPr>
        </p:nvSpPr>
        <p:spPr>
          <a:xfrm>
            <a:off x="2114850" y="2125225"/>
            <a:ext cx="4914300" cy="50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FFFFFF"/>
                </a:solidFill>
                <a:latin typeface="Fredoka One"/>
                <a:ea typeface="Fredoka One"/>
                <a:cs typeface="Fredoka One"/>
                <a:sym typeface="Fredoka One"/>
              </a:rPr>
              <a:t>What else do you need us to research?</a:t>
            </a:r>
            <a:endParaRPr b="1">
              <a:solidFill>
                <a:srgbClr val="FFFFFF"/>
              </a:solidFill>
              <a:latin typeface="Fredoka One"/>
              <a:ea typeface="Fredoka One"/>
              <a:cs typeface="Fredoka One"/>
              <a:sym typeface="Fredoka One"/>
            </a:endParaRPr>
          </a:p>
        </p:txBody>
      </p:sp>
      <p:pic>
        <p:nvPicPr>
          <p:cNvPr id="200" name="Google Shape;200;p31"/>
          <p:cNvPicPr preferRelativeResize="0"/>
          <p:nvPr/>
        </p:nvPicPr>
        <p:blipFill>
          <a:blip r:embed="rId3">
            <a:alphaModFix/>
          </a:blip>
          <a:stretch>
            <a:fillRect/>
          </a:stretch>
        </p:blipFill>
        <p:spPr>
          <a:xfrm>
            <a:off x="7159450" y="3264500"/>
            <a:ext cx="1310976" cy="1310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mt="18000"/>
          </a:blip>
          <a:srcRect b="12393" l="0" r="0" t="16824"/>
          <a:stretch/>
        </p:blipFill>
        <p:spPr>
          <a:xfrm>
            <a:off x="4200250" y="1085326"/>
            <a:ext cx="4489426" cy="3177874"/>
          </a:xfrm>
          <a:prstGeom prst="rect">
            <a:avLst/>
          </a:prstGeom>
          <a:noFill/>
          <a:ln>
            <a:noFill/>
          </a:ln>
        </p:spPr>
      </p:pic>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Follow Up Research</a:t>
            </a:r>
            <a:endParaRPr>
              <a:solidFill>
                <a:srgbClr val="FF0000"/>
              </a:solidFill>
              <a:latin typeface="Fredoka One"/>
              <a:ea typeface="Fredoka One"/>
              <a:cs typeface="Fredoka One"/>
              <a:sym typeface="Fredoka One"/>
            </a:endParaRPr>
          </a:p>
        </p:txBody>
      </p:sp>
      <p:sp>
        <p:nvSpPr>
          <p:cNvPr id="63" name="Google Shape;63;p14"/>
          <p:cNvSpPr txBox="1"/>
          <p:nvPr/>
        </p:nvSpPr>
        <p:spPr>
          <a:xfrm>
            <a:off x="495150" y="1306975"/>
            <a:ext cx="4181100" cy="119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2"/>
                </a:solidFill>
                <a:latin typeface="Fredoka One"/>
                <a:ea typeface="Fredoka One"/>
                <a:cs typeface="Fredoka One"/>
                <a:sym typeface="Fredoka One"/>
              </a:rPr>
              <a:t>52% are single</a:t>
            </a:r>
            <a:endParaRPr sz="1800">
              <a:solidFill>
                <a:schemeClr val="dk2"/>
              </a:solidFill>
              <a:latin typeface="Fredoka One"/>
              <a:ea typeface="Fredoka One"/>
              <a:cs typeface="Fredoka One"/>
              <a:sym typeface="Fredoka One"/>
            </a:endParaRPr>
          </a:p>
          <a:p>
            <a:pPr indent="0" lvl="0" marL="0" rtl="0" algn="l">
              <a:lnSpc>
                <a:spcPct val="115000"/>
              </a:lnSpc>
              <a:spcBef>
                <a:spcPts val="0"/>
              </a:spcBef>
              <a:spcAft>
                <a:spcPts val="0"/>
              </a:spcAft>
              <a:buClr>
                <a:schemeClr val="dk1"/>
              </a:buClr>
              <a:buSzPts val="1100"/>
              <a:buFont typeface="Arial"/>
              <a:buNone/>
            </a:pPr>
            <a:r>
              <a:rPr lang="en" sz="1800">
                <a:solidFill>
                  <a:schemeClr val="dk2"/>
                </a:solidFill>
                <a:latin typeface="Fredoka One"/>
                <a:ea typeface="Fredoka One"/>
                <a:cs typeface="Fredoka One"/>
                <a:sym typeface="Fredoka One"/>
              </a:rPr>
              <a:t>43% are married</a:t>
            </a:r>
            <a:endParaRPr sz="1800">
              <a:solidFill>
                <a:schemeClr val="dk2"/>
              </a:solidFill>
              <a:latin typeface="Fredoka One"/>
              <a:ea typeface="Fredoka One"/>
              <a:cs typeface="Fredoka One"/>
              <a:sym typeface="Fredoka One"/>
            </a:endParaRPr>
          </a:p>
          <a:p>
            <a:pPr indent="0" lvl="0" marL="0" rtl="0" algn="l">
              <a:lnSpc>
                <a:spcPct val="115000"/>
              </a:lnSpc>
              <a:spcBef>
                <a:spcPts val="0"/>
              </a:spcBef>
              <a:spcAft>
                <a:spcPts val="0"/>
              </a:spcAft>
              <a:buNone/>
            </a:pPr>
            <a:r>
              <a:rPr lang="en" sz="1800">
                <a:solidFill>
                  <a:schemeClr val="dk2"/>
                </a:solidFill>
                <a:latin typeface="Fredoka One"/>
                <a:ea typeface="Fredoka One"/>
                <a:cs typeface="Fredoka One"/>
                <a:sym typeface="Fredoka One"/>
              </a:rPr>
              <a:t>41% have kids</a:t>
            </a:r>
            <a:endParaRPr sz="1800">
              <a:solidFill>
                <a:schemeClr val="dk2"/>
              </a:solidFill>
              <a:latin typeface="Fredoka One"/>
              <a:ea typeface="Fredoka One"/>
              <a:cs typeface="Fredoka One"/>
              <a:sym typeface="Fredoka One"/>
            </a:endParaRPr>
          </a:p>
          <a:p>
            <a:pPr indent="0" lvl="0" marL="0" rtl="0" algn="l">
              <a:lnSpc>
                <a:spcPct val="115000"/>
              </a:lnSpc>
              <a:spcBef>
                <a:spcPts val="0"/>
              </a:spcBef>
              <a:spcAft>
                <a:spcPts val="0"/>
              </a:spcAft>
              <a:buNone/>
            </a:pPr>
            <a:r>
              <a:t/>
            </a:r>
            <a:endParaRPr sz="1800">
              <a:solidFill>
                <a:schemeClr val="dk2"/>
              </a:solidFill>
              <a:latin typeface="Fredoka One"/>
              <a:ea typeface="Fredoka One"/>
              <a:cs typeface="Fredoka One"/>
              <a:sym typeface="Fredoka One"/>
            </a:endParaRPr>
          </a:p>
          <a:p>
            <a:pPr indent="0" lvl="0" marL="0" rtl="0" algn="l">
              <a:lnSpc>
                <a:spcPct val="115000"/>
              </a:lnSpc>
              <a:spcBef>
                <a:spcPts val="0"/>
              </a:spcBef>
              <a:spcAft>
                <a:spcPts val="0"/>
              </a:spcAft>
              <a:buNone/>
            </a:pPr>
            <a:r>
              <a:rPr lang="en" sz="1800">
                <a:solidFill>
                  <a:schemeClr val="dk2"/>
                </a:solidFill>
                <a:latin typeface="Fredoka One"/>
                <a:ea typeface="Fredoka One"/>
                <a:cs typeface="Fredoka One"/>
                <a:sym typeface="Fredoka One"/>
              </a:rPr>
              <a:t>18.5% earn 100k-150k </a:t>
            </a:r>
            <a:endParaRPr sz="1800">
              <a:solidFill>
                <a:schemeClr val="dk2"/>
              </a:solidFill>
              <a:latin typeface="Fredoka One"/>
              <a:ea typeface="Fredoka One"/>
              <a:cs typeface="Fredoka One"/>
              <a:sym typeface="Fredoka One"/>
            </a:endParaRPr>
          </a:p>
          <a:p>
            <a:pPr indent="0" lvl="0" marL="0" rtl="0" algn="l">
              <a:lnSpc>
                <a:spcPct val="115000"/>
              </a:lnSpc>
              <a:spcBef>
                <a:spcPts val="0"/>
              </a:spcBef>
              <a:spcAft>
                <a:spcPts val="0"/>
              </a:spcAft>
              <a:buNone/>
            </a:pPr>
            <a:r>
              <a:rPr lang="en" sz="1800">
                <a:solidFill>
                  <a:schemeClr val="dk2"/>
                </a:solidFill>
                <a:latin typeface="Fredoka One"/>
                <a:ea typeface="Fredoka One"/>
                <a:cs typeface="Fredoka One"/>
                <a:sym typeface="Fredoka One"/>
              </a:rPr>
              <a:t>8% earn 75K-99K</a:t>
            </a:r>
            <a:endParaRPr sz="1800">
              <a:solidFill>
                <a:schemeClr val="dk2"/>
              </a:solidFill>
              <a:latin typeface="Fredoka One"/>
              <a:ea typeface="Fredoka One"/>
              <a:cs typeface="Fredoka One"/>
              <a:sym typeface="Fredoka One"/>
            </a:endParaRPr>
          </a:p>
          <a:p>
            <a:pPr indent="0" lvl="0" marL="0" rtl="0" algn="l">
              <a:lnSpc>
                <a:spcPct val="115000"/>
              </a:lnSpc>
              <a:spcBef>
                <a:spcPts val="0"/>
              </a:spcBef>
              <a:spcAft>
                <a:spcPts val="0"/>
              </a:spcAft>
              <a:buClr>
                <a:schemeClr val="dk1"/>
              </a:buClr>
              <a:buSzPts val="1100"/>
              <a:buFont typeface="Arial"/>
              <a:buNone/>
            </a:pPr>
            <a:r>
              <a:rPr lang="en" sz="1800">
                <a:solidFill>
                  <a:schemeClr val="dk2"/>
                </a:solidFill>
                <a:latin typeface="Fredoka One"/>
                <a:ea typeface="Fredoka One"/>
                <a:cs typeface="Fredoka One"/>
                <a:sym typeface="Fredoka One"/>
              </a:rPr>
              <a:t>39% more likely than the average to earn 25-29K</a:t>
            </a:r>
            <a:endParaRPr sz="1800">
              <a:solidFill>
                <a:schemeClr val="dk2"/>
              </a:solidFill>
              <a:latin typeface="Fredoka One"/>
              <a:ea typeface="Fredoka One"/>
              <a:cs typeface="Fredoka One"/>
              <a:sym typeface="Fredoka One"/>
            </a:endParaRPr>
          </a:p>
        </p:txBody>
      </p:sp>
      <p:sp>
        <p:nvSpPr>
          <p:cNvPr id="64" name="Google Shape;64;p14"/>
          <p:cNvSpPr txBox="1"/>
          <p:nvPr/>
        </p:nvSpPr>
        <p:spPr>
          <a:xfrm>
            <a:off x="4676238" y="1931563"/>
            <a:ext cx="2778300" cy="648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600">
                <a:solidFill>
                  <a:srgbClr val="FF0000"/>
                </a:solidFill>
                <a:latin typeface="Fredoka One"/>
                <a:ea typeface="Fredoka One"/>
                <a:cs typeface="Fredoka One"/>
                <a:sym typeface="Fredoka One"/>
              </a:rPr>
              <a:t>21,126,000 </a:t>
            </a:r>
            <a:endParaRPr sz="3600">
              <a:solidFill>
                <a:srgbClr val="FF0000"/>
              </a:solidFill>
              <a:latin typeface="Fredoka One"/>
              <a:ea typeface="Fredoka One"/>
              <a:cs typeface="Fredoka One"/>
              <a:sym typeface="Fredoka One"/>
            </a:endParaRPr>
          </a:p>
          <a:p>
            <a:pPr indent="0" lvl="0" marL="0" rtl="0" algn="ctr">
              <a:lnSpc>
                <a:spcPct val="115000"/>
              </a:lnSpc>
              <a:spcBef>
                <a:spcPts val="0"/>
              </a:spcBef>
              <a:spcAft>
                <a:spcPts val="0"/>
              </a:spcAft>
              <a:buClr>
                <a:schemeClr val="dk1"/>
              </a:buClr>
              <a:buSzPts val="1100"/>
              <a:buFont typeface="Arial"/>
              <a:buNone/>
            </a:pPr>
            <a:r>
              <a:rPr lang="en">
                <a:solidFill>
                  <a:srgbClr val="FF0000"/>
                </a:solidFill>
                <a:latin typeface="Fredoka One"/>
                <a:ea typeface="Fredoka One"/>
                <a:cs typeface="Fredoka One"/>
                <a:sym typeface="Fredoka One"/>
              </a:rPr>
              <a:t>males in the US aged 25-35</a:t>
            </a:r>
            <a:endParaRPr/>
          </a:p>
        </p:txBody>
      </p:sp>
      <p:sp>
        <p:nvSpPr>
          <p:cNvPr id="65" name="Google Shape;65;p14"/>
          <p:cNvSpPr txBox="1"/>
          <p:nvPr/>
        </p:nvSpPr>
        <p:spPr>
          <a:xfrm>
            <a:off x="647550" y="4263200"/>
            <a:ext cx="7903500" cy="64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FF0000"/>
                </a:solidFill>
                <a:latin typeface="Fredoka One"/>
                <a:ea typeface="Fredoka One"/>
                <a:cs typeface="Fredoka One"/>
                <a:sym typeface="Fredoka One"/>
              </a:rPr>
              <a:t>They are mostly single, their income varies, and they live everywhere.</a:t>
            </a:r>
            <a:endParaRPr sz="1800">
              <a:solidFill>
                <a:srgbClr val="FF0000"/>
              </a:solidFill>
              <a:latin typeface="Fredoka One"/>
              <a:ea typeface="Fredoka One"/>
              <a:cs typeface="Fredoka One"/>
              <a:sym typeface="Fredoka On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204" name="Shape 204"/>
        <p:cNvGrpSpPr/>
        <p:nvPr/>
      </p:nvGrpSpPr>
      <p:grpSpPr>
        <a:xfrm>
          <a:off x="0" y="0"/>
          <a:ext cx="0" cy="0"/>
          <a:chOff x="0" y="0"/>
          <a:chExt cx="0" cy="0"/>
        </a:xfrm>
      </p:grpSpPr>
      <p:sp>
        <p:nvSpPr>
          <p:cNvPr id="205" name="Google Shape;205;p32"/>
          <p:cNvSpPr txBox="1"/>
          <p:nvPr>
            <p:ph type="title"/>
          </p:nvPr>
        </p:nvSpPr>
        <p:spPr>
          <a:xfrm>
            <a:off x="945450" y="2285400"/>
            <a:ext cx="7253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Fredoka One"/>
                <a:ea typeface="Fredoka One"/>
                <a:cs typeface="Fredoka One"/>
                <a:sym typeface="Fredoka One"/>
              </a:rPr>
              <a:t>Help us get the survey out to our target!</a:t>
            </a:r>
            <a:endParaRPr>
              <a:solidFill>
                <a:srgbClr val="FFFFFF"/>
              </a:solidFill>
              <a:latin typeface="Fredoka One"/>
              <a:ea typeface="Fredoka One"/>
              <a:cs typeface="Fredoka One"/>
              <a:sym typeface="Fredoka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Interviews</a:t>
            </a:r>
            <a:endParaRPr>
              <a:solidFill>
                <a:srgbClr val="FF0000"/>
              </a:solidFill>
              <a:latin typeface="Fredoka One"/>
              <a:ea typeface="Fredoka One"/>
              <a:cs typeface="Fredoka One"/>
              <a:sym typeface="Fredoka One"/>
            </a:endParaRPr>
          </a:p>
        </p:txBody>
      </p:sp>
      <p:sp>
        <p:nvSpPr>
          <p:cNvPr id="71" name="Google Shape;71;p15"/>
          <p:cNvSpPr txBox="1"/>
          <p:nvPr/>
        </p:nvSpPr>
        <p:spPr>
          <a:xfrm>
            <a:off x="1295075" y="2138075"/>
            <a:ext cx="579300" cy="6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200">
                <a:solidFill>
                  <a:schemeClr val="dk2"/>
                </a:solidFill>
                <a:latin typeface="Comfortaa"/>
                <a:ea typeface="Comfortaa"/>
                <a:cs typeface="Comfortaa"/>
                <a:sym typeface="Comfortaa"/>
              </a:rPr>
              <a:t>8</a:t>
            </a:r>
            <a:endParaRPr sz="7200">
              <a:solidFill>
                <a:schemeClr val="dk2"/>
              </a:solidFill>
              <a:latin typeface="Comfortaa"/>
              <a:ea typeface="Comfortaa"/>
              <a:cs typeface="Comfortaa"/>
              <a:sym typeface="Comfortaa"/>
            </a:endParaRPr>
          </a:p>
        </p:txBody>
      </p:sp>
      <p:pic>
        <p:nvPicPr>
          <p:cNvPr id="72" name="Google Shape;72;p15"/>
          <p:cNvPicPr preferRelativeResize="0"/>
          <p:nvPr/>
        </p:nvPicPr>
        <p:blipFill>
          <a:blip r:embed="rId3">
            <a:alphaModFix amt="55000"/>
          </a:blip>
          <a:stretch>
            <a:fillRect/>
          </a:stretch>
        </p:blipFill>
        <p:spPr>
          <a:xfrm>
            <a:off x="2908550" y="2292913"/>
            <a:ext cx="977916" cy="977950"/>
          </a:xfrm>
          <a:prstGeom prst="rect">
            <a:avLst/>
          </a:prstGeom>
          <a:noFill/>
          <a:ln>
            <a:noFill/>
          </a:ln>
        </p:spPr>
      </p:pic>
      <p:pic>
        <p:nvPicPr>
          <p:cNvPr id="73" name="Google Shape;73;p15"/>
          <p:cNvPicPr preferRelativeResize="0"/>
          <p:nvPr/>
        </p:nvPicPr>
        <p:blipFill>
          <a:blip r:embed="rId4">
            <a:alphaModFix amt="54000"/>
          </a:blip>
          <a:stretch>
            <a:fillRect/>
          </a:stretch>
        </p:blipFill>
        <p:spPr>
          <a:xfrm>
            <a:off x="6715075" y="2333680"/>
            <a:ext cx="892925" cy="896419"/>
          </a:xfrm>
          <a:prstGeom prst="rect">
            <a:avLst/>
          </a:prstGeom>
          <a:noFill/>
          <a:ln>
            <a:noFill/>
          </a:ln>
        </p:spPr>
      </p:pic>
      <p:sp>
        <p:nvSpPr>
          <p:cNvPr id="74" name="Google Shape;74;p15"/>
          <p:cNvSpPr txBox="1"/>
          <p:nvPr/>
        </p:nvSpPr>
        <p:spPr>
          <a:xfrm>
            <a:off x="344100" y="1017725"/>
            <a:ext cx="8455800" cy="6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Fredoka One"/>
                <a:ea typeface="Fredoka One"/>
                <a:cs typeface="Fredoka One"/>
                <a:sym typeface="Fredoka One"/>
              </a:rPr>
              <a:t>Goal: Gain deeper insight into the behaviors and psychographics of our target and understand their perceptions of hot dogs and fast food. </a:t>
            </a:r>
            <a:endParaRPr sz="1600">
              <a:solidFill>
                <a:schemeClr val="dk2"/>
              </a:solidFill>
              <a:latin typeface="Fredoka One"/>
              <a:ea typeface="Fredoka One"/>
              <a:cs typeface="Fredoka One"/>
              <a:sym typeface="Fredoka One"/>
            </a:endParaRPr>
          </a:p>
        </p:txBody>
      </p:sp>
      <p:sp>
        <p:nvSpPr>
          <p:cNvPr id="75" name="Google Shape;75;p15"/>
          <p:cNvSpPr txBox="1"/>
          <p:nvPr/>
        </p:nvSpPr>
        <p:spPr>
          <a:xfrm>
            <a:off x="721500" y="3379500"/>
            <a:ext cx="1844400" cy="3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Fredoka One"/>
                <a:ea typeface="Fredoka One"/>
                <a:cs typeface="Fredoka One"/>
                <a:sym typeface="Fredoka One"/>
              </a:rPr>
              <a:t>30 min. interviews</a:t>
            </a:r>
            <a:endParaRPr>
              <a:solidFill>
                <a:schemeClr val="dk2"/>
              </a:solidFill>
              <a:latin typeface="Fredoka One"/>
              <a:ea typeface="Fredoka One"/>
              <a:cs typeface="Fredoka One"/>
              <a:sym typeface="Fredoka One"/>
            </a:endParaRPr>
          </a:p>
        </p:txBody>
      </p:sp>
      <p:sp>
        <p:nvSpPr>
          <p:cNvPr id="76" name="Google Shape;76;p15"/>
          <p:cNvSpPr txBox="1"/>
          <p:nvPr/>
        </p:nvSpPr>
        <p:spPr>
          <a:xfrm>
            <a:off x="2484150" y="3379500"/>
            <a:ext cx="1844400" cy="3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Fredoka One"/>
                <a:ea typeface="Fredoka One"/>
                <a:cs typeface="Fredoka One"/>
                <a:sym typeface="Fredoka One"/>
              </a:rPr>
              <a:t>Men ages 28-34</a:t>
            </a:r>
            <a:endParaRPr>
              <a:solidFill>
                <a:schemeClr val="dk2"/>
              </a:solidFill>
              <a:latin typeface="Fredoka One"/>
              <a:ea typeface="Fredoka One"/>
              <a:cs typeface="Fredoka One"/>
              <a:sym typeface="Fredoka One"/>
            </a:endParaRPr>
          </a:p>
        </p:txBody>
      </p:sp>
      <p:sp>
        <p:nvSpPr>
          <p:cNvPr id="77" name="Google Shape;77;p15"/>
          <p:cNvSpPr txBox="1"/>
          <p:nvPr/>
        </p:nvSpPr>
        <p:spPr>
          <a:xfrm>
            <a:off x="4328550" y="3379500"/>
            <a:ext cx="1844400" cy="3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Fredoka One"/>
                <a:ea typeface="Fredoka One"/>
                <a:cs typeface="Fredoka One"/>
                <a:sym typeface="Fredoka One"/>
              </a:rPr>
              <a:t>Live in TX and CA</a:t>
            </a:r>
            <a:endParaRPr>
              <a:solidFill>
                <a:schemeClr val="dk2"/>
              </a:solidFill>
              <a:latin typeface="Fredoka One"/>
              <a:ea typeface="Fredoka One"/>
              <a:cs typeface="Fredoka One"/>
              <a:sym typeface="Fredoka One"/>
            </a:endParaRPr>
          </a:p>
        </p:txBody>
      </p:sp>
      <p:sp>
        <p:nvSpPr>
          <p:cNvPr id="78" name="Google Shape;78;p15"/>
          <p:cNvSpPr txBox="1"/>
          <p:nvPr/>
        </p:nvSpPr>
        <p:spPr>
          <a:xfrm>
            <a:off x="6239338" y="3379500"/>
            <a:ext cx="1844400" cy="3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Fredoka One"/>
                <a:ea typeface="Fredoka One"/>
                <a:cs typeface="Fredoka One"/>
                <a:sym typeface="Fredoka One"/>
              </a:rPr>
              <a:t>Entrepreneurs, Executives, Freelancers, and Mid-level Managers</a:t>
            </a:r>
            <a:endParaRPr>
              <a:solidFill>
                <a:schemeClr val="dk2"/>
              </a:solidFill>
              <a:latin typeface="Fredoka One"/>
              <a:ea typeface="Fredoka One"/>
              <a:cs typeface="Fredoka One"/>
              <a:sym typeface="Fredoka One"/>
            </a:endParaRPr>
          </a:p>
        </p:txBody>
      </p:sp>
      <p:pic>
        <p:nvPicPr>
          <p:cNvPr id="79" name="Google Shape;79;p15"/>
          <p:cNvPicPr preferRelativeResize="0"/>
          <p:nvPr/>
        </p:nvPicPr>
        <p:blipFill>
          <a:blip r:embed="rId5">
            <a:alphaModFix amt="56000"/>
          </a:blip>
          <a:stretch>
            <a:fillRect/>
          </a:stretch>
        </p:blipFill>
        <p:spPr>
          <a:xfrm>
            <a:off x="4847150" y="2292925"/>
            <a:ext cx="807175" cy="807175"/>
          </a:xfrm>
          <a:prstGeom prst="rect">
            <a:avLst/>
          </a:prstGeom>
          <a:noFill/>
          <a:ln>
            <a:noFill/>
          </a:ln>
        </p:spPr>
      </p:pic>
      <p:pic>
        <p:nvPicPr>
          <p:cNvPr id="80" name="Google Shape;80;p15"/>
          <p:cNvPicPr preferRelativeResize="0"/>
          <p:nvPr/>
        </p:nvPicPr>
        <p:blipFill>
          <a:blip r:embed="rId6">
            <a:alphaModFix amt="52999"/>
          </a:blip>
          <a:stretch>
            <a:fillRect/>
          </a:stretch>
        </p:blipFill>
        <p:spPr>
          <a:xfrm>
            <a:off x="4426224" y="2401763"/>
            <a:ext cx="760250" cy="760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Hobbies</a:t>
            </a:r>
            <a:endParaRPr>
              <a:solidFill>
                <a:srgbClr val="FF0000"/>
              </a:solidFill>
              <a:latin typeface="Fredoka One"/>
              <a:ea typeface="Fredoka One"/>
              <a:cs typeface="Fredoka One"/>
              <a:sym typeface="Fredoka One"/>
            </a:endParaRPr>
          </a:p>
        </p:txBody>
      </p:sp>
      <p:sp>
        <p:nvSpPr>
          <p:cNvPr id="86" name="Google Shape;8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Experiences like happy hours, playing sports with friends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Reading </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Traveling </a:t>
            </a:r>
            <a:endParaRPr>
              <a:latin typeface="Proxima Nova"/>
              <a:ea typeface="Proxima Nova"/>
              <a:cs typeface="Proxima Nova"/>
              <a:sym typeface="Proxima Nova"/>
            </a:endParaRPr>
          </a:p>
          <a:p>
            <a:pPr indent="0" lvl="0" marL="0" rtl="0" algn="l">
              <a:spcBef>
                <a:spcPts val="1600"/>
              </a:spcBef>
              <a:spcAft>
                <a:spcPts val="0"/>
              </a:spcAft>
              <a:buClr>
                <a:schemeClr val="dk1"/>
              </a:buClr>
              <a:buSzPts val="1100"/>
              <a:buFont typeface="Arial"/>
              <a:buNone/>
            </a:pPr>
            <a:r>
              <a:t/>
            </a:r>
            <a:endParaRPr>
              <a:latin typeface="Proxima Nova"/>
              <a:ea typeface="Proxima Nova"/>
              <a:cs typeface="Proxima Nova"/>
              <a:sym typeface="Proxima Nova"/>
            </a:endParaRPr>
          </a:p>
          <a:p>
            <a:pPr indent="0" lvl="0" marL="0" rtl="0" algn="l">
              <a:spcBef>
                <a:spcPts val="1600"/>
              </a:spcBef>
              <a:spcAft>
                <a:spcPts val="1600"/>
              </a:spcAft>
              <a:buNone/>
            </a:pPr>
            <a:r>
              <a:t/>
            </a:r>
            <a:endParaRPr>
              <a:latin typeface="Proxima Nova"/>
              <a:ea typeface="Proxima Nova"/>
              <a:cs typeface="Proxima Nova"/>
              <a:sym typeface="Proxima Nova"/>
            </a:endParaRPr>
          </a:p>
        </p:txBody>
      </p:sp>
      <p:sp>
        <p:nvSpPr>
          <p:cNvPr id="87" name="Google Shape;87;p16"/>
          <p:cNvSpPr txBox="1"/>
          <p:nvPr>
            <p:ph type="title"/>
          </p:nvPr>
        </p:nvSpPr>
        <p:spPr>
          <a:xfrm>
            <a:off x="311700" y="262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Priorities</a:t>
            </a:r>
            <a:endParaRPr>
              <a:solidFill>
                <a:srgbClr val="FF0000"/>
              </a:solidFill>
              <a:latin typeface="Fredoka One"/>
              <a:ea typeface="Fredoka One"/>
              <a:cs typeface="Fredoka One"/>
              <a:sym typeface="Fredoka One"/>
            </a:endParaRPr>
          </a:p>
        </p:txBody>
      </p:sp>
      <p:sp>
        <p:nvSpPr>
          <p:cNvPr id="88" name="Google Shape;88;p16"/>
          <p:cNvSpPr txBox="1"/>
          <p:nvPr>
            <p:ph idx="1" type="body"/>
          </p:nvPr>
        </p:nvSpPr>
        <p:spPr>
          <a:xfrm>
            <a:off x="311700" y="33357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Family time, traveling, and moving up in career = high</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Settling down and simplifying life = lowest</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Spending less money = Varies-low vs high</a:t>
            </a:r>
            <a:endParaRPr>
              <a:latin typeface="Proxima Nova"/>
              <a:ea typeface="Proxima Nova"/>
              <a:cs typeface="Proxima Nova"/>
              <a:sym typeface="Proxima Nova"/>
            </a:endParaRPr>
          </a:p>
        </p:txBody>
      </p:sp>
      <p:pic>
        <p:nvPicPr>
          <p:cNvPr id="89" name="Google Shape;89;p16"/>
          <p:cNvPicPr preferRelativeResize="0"/>
          <p:nvPr/>
        </p:nvPicPr>
        <p:blipFill>
          <a:blip r:embed="rId3">
            <a:alphaModFix/>
          </a:blip>
          <a:stretch>
            <a:fillRect/>
          </a:stretch>
        </p:blipFill>
        <p:spPr>
          <a:xfrm>
            <a:off x="3152875" y="1803350"/>
            <a:ext cx="1493599" cy="746800"/>
          </a:xfrm>
          <a:prstGeom prst="rect">
            <a:avLst/>
          </a:prstGeom>
          <a:noFill/>
          <a:ln>
            <a:noFill/>
          </a:ln>
        </p:spPr>
      </p:pic>
      <p:pic>
        <p:nvPicPr>
          <p:cNvPr descr="Image result for car black and white" id="90" name="Google Shape;90;p16"/>
          <p:cNvPicPr preferRelativeResize="0"/>
          <p:nvPr/>
        </p:nvPicPr>
        <p:blipFill>
          <a:blip r:embed="rId4">
            <a:alphaModFix/>
          </a:blip>
          <a:stretch>
            <a:fillRect/>
          </a:stretch>
        </p:blipFill>
        <p:spPr>
          <a:xfrm>
            <a:off x="5041975" y="1849098"/>
            <a:ext cx="1639025" cy="542152"/>
          </a:xfrm>
          <a:prstGeom prst="rect">
            <a:avLst/>
          </a:prstGeom>
          <a:noFill/>
          <a:ln>
            <a:noFill/>
          </a:ln>
        </p:spPr>
      </p:pic>
      <p:pic>
        <p:nvPicPr>
          <p:cNvPr id="91" name="Google Shape;91;p16"/>
          <p:cNvPicPr preferRelativeResize="0"/>
          <p:nvPr/>
        </p:nvPicPr>
        <p:blipFill>
          <a:blip r:embed="rId5">
            <a:alphaModFix/>
          </a:blip>
          <a:stretch>
            <a:fillRect/>
          </a:stretch>
        </p:blipFill>
        <p:spPr>
          <a:xfrm>
            <a:off x="7162460" y="1746775"/>
            <a:ext cx="809540" cy="746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Food Consumption </a:t>
            </a:r>
            <a:endParaRPr>
              <a:solidFill>
                <a:srgbClr val="FF0000"/>
              </a:solidFill>
              <a:latin typeface="Fredoka One"/>
              <a:ea typeface="Fredoka One"/>
              <a:cs typeface="Fredoka One"/>
              <a:sym typeface="Fredoka One"/>
            </a:endParaRPr>
          </a:p>
        </p:txBody>
      </p:sp>
      <p:pic>
        <p:nvPicPr>
          <p:cNvPr descr="Image result for taco bell logo" id="97" name="Google Shape;97;p17"/>
          <p:cNvPicPr preferRelativeResize="0"/>
          <p:nvPr/>
        </p:nvPicPr>
        <p:blipFill>
          <a:blip r:embed="rId3">
            <a:alphaModFix/>
          </a:blip>
          <a:stretch>
            <a:fillRect/>
          </a:stretch>
        </p:blipFill>
        <p:spPr>
          <a:xfrm>
            <a:off x="5835400" y="3290613"/>
            <a:ext cx="1394445" cy="939975"/>
          </a:xfrm>
          <a:prstGeom prst="rect">
            <a:avLst/>
          </a:prstGeom>
          <a:noFill/>
          <a:ln>
            <a:noFill/>
          </a:ln>
        </p:spPr>
      </p:pic>
      <p:pic>
        <p:nvPicPr>
          <p:cNvPr descr="Related image" id="98" name="Google Shape;98;p17"/>
          <p:cNvPicPr preferRelativeResize="0"/>
          <p:nvPr/>
        </p:nvPicPr>
        <p:blipFill>
          <a:blip r:embed="rId4">
            <a:alphaModFix/>
          </a:blip>
          <a:stretch>
            <a:fillRect/>
          </a:stretch>
        </p:blipFill>
        <p:spPr>
          <a:xfrm>
            <a:off x="7336323" y="3403934"/>
            <a:ext cx="1553011" cy="849300"/>
          </a:xfrm>
          <a:prstGeom prst="rect">
            <a:avLst/>
          </a:prstGeom>
          <a:noFill/>
          <a:ln>
            <a:noFill/>
          </a:ln>
        </p:spPr>
      </p:pic>
      <p:pic>
        <p:nvPicPr>
          <p:cNvPr descr="Image result for chick fil a logo" id="99" name="Google Shape;99;p17"/>
          <p:cNvPicPr preferRelativeResize="0"/>
          <p:nvPr/>
        </p:nvPicPr>
        <p:blipFill>
          <a:blip r:embed="rId5">
            <a:alphaModFix/>
          </a:blip>
          <a:stretch>
            <a:fillRect/>
          </a:stretch>
        </p:blipFill>
        <p:spPr>
          <a:xfrm>
            <a:off x="6408348" y="4253227"/>
            <a:ext cx="1878499" cy="849300"/>
          </a:xfrm>
          <a:prstGeom prst="rect">
            <a:avLst/>
          </a:prstGeom>
          <a:noFill/>
          <a:ln>
            <a:noFill/>
          </a:ln>
        </p:spPr>
      </p:pic>
      <p:sp>
        <p:nvSpPr>
          <p:cNvPr id="100" name="Google Shape;100;p17"/>
          <p:cNvSpPr txBox="1"/>
          <p:nvPr/>
        </p:nvSpPr>
        <p:spPr>
          <a:xfrm>
            <a:off x="5424325" y="865325"/>
            <a:ext cx="3465000" cy="2386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Prefer to “feel like they are eating healthy”</a:t>
            </a:r>
            <a:endParaRPr sz="1800">
              <a:solidFill>
                <a:schemeClr val="dk2"/>
              </a:solidFill>
              <a:latin typeface="Proxima Nova"/>
              <a:ea typeface="Proxima Nova"/>
              <a:cs typeface="Proxima Nova"/>
              <a:sym typeface="Proxima Nova"/>
            </a:endParaRPr>
          </a:p>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Friends introduce them to new places to eat and they are open to treating themselves, but that is not a high priority</a:t>
            </a:r>
            <a:endParaRPr sz="1800">
              <a:solidFill>
                <a:schemeClr val="dk2"/>
              </a:solidFill>
              <a:latin typeface="Proxima Nova"/>
              <a:ea typeface="Proxima Nova"/>
              <a:cs typeface="Proxima Nova"/>
              <a:sym typeface="Proxima Nova"/>
            </a:endParaRPr>
          </a:p>
        </p:txBody>
      </p:sp>
      <p:sp>
        <p:nvSpPr>
          <p:cNvPr id="101" name="Google Shape;101;p17"/>
          <p:cNvSpPr txBox="1"/>
          <p:nvPr/>
        </p:nvSpPr>
        <p:spPr>
          <a:xfrm>
            <a:off x="1407300" y="1202025"/>
            <a:ext cx="2099100" cy="6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2"/>
                </a:solidFill>
                <a:latin typeface="Comfortaa"/>
                <a:ea typeface="Comfortaa"/>
                <a:cs typeface="Comfortaa"/>
                <a:sym typeface="Comfortaa"/>
              </a:rPr>
              <a:t>2x a week</a:t>
            </a:r>
            <a:endParaRPr sz="3000">
              <a:solidFill>
                <a:schemeClr val="dk2"/>
              </a:solidFill>
              <a:latin typeface="Comfortaa"/>
              <a:ea typeface="Comfortaa"/>
              <a:cs typeface="Comfortaa"/>
              <a:sym typeface="Comfortaa"/>
            </a:endParaRPr>
          </a:p>
        </p:txBody>
      </p:sp>
      <p:sp>
        <p:nvSpPr>
          <p:cNvPr id="102" name="Google Shape;102;p17"/>
          <p:cNvSpPr txBox="1"/>
          <p:nvPr/>
        </p:nvSpPr>
        <p:spPr>
          <a:xfrm>
            <a:off x="1485625" y="1755900"/>
            <a:ext cx="1844400" cy="3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Fredoka One"/>
                <a:ea typeface="Fredoka One"/>
                <a:cs typeface="Fredoka One"/>
                <a:sym typeface="Fredoka One"/>
              </a:rPr>
              <a:t>East fast food on average</a:t>
            </a:r>
            <a:endParaRPr>
              <a:solidFill>
                <a:schemeClr val="dk2"/>
              </a:solidFill>
              <a:latin typeface="Fredoka One"/>
              <a:ea typeface="Fredoka One"/>
              <a:cs typeface="Fredoka One"/>
              <a:sym typeface="Fredoka One"/>
            </a:endParaRPr>
          </a:p>
        </p:txBody>
      </p:sp>
      <p:sp>
        <p:nvSpPr>
          <p:cNvPr id="103" name="Google Shape;103;p17"/>
          <p:cNvSpPr txBox="1"/>
          <p:nvPr/>
        </p:nvSpPr>
        <p:spPr>
          <a:xfrm>
            <a:off x="1485625" y="2633975"/>
            <a:ext cx="2099100" cy="6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2"/>
                </a:solidFill>
                <a:latin typeface="Comfortaa"/>
                <a:ea typeface="Comfortaa"/>
                <a:cs typeface="Comfortaa"/>
                <a:sym typeface="Comfortaa"/>
              </a:rPr>
              <a:t>1</a:t>
            </a:r>
            <a:r>
              <a:rPr lang="en" sz="3000">
                <a:solidFill>
                  <a:schemeClr val="dk2"/>
                </a:solidFill>
                <a:latin typeface="Comfortaa"/>
                <a:ea typeface="Comfortaa"/>
                <a:cs typeface="Comfortaa"/>
                <a:sym typeface="Comfortaa"/>
              </a:rPr>
              <a:t>x a day</a:t>
            </a:r>
            <a:endParaRPr sz="3000">
              <a:solidFill>
                <a:schemeClr val="dk2"/>
              </a:solidFill>
              <a:latin typeface="Comfortaa"/>
              <a:ea typeface="Comfortaa"/>
              <a:cs typeface="Comfortaa"/>
              <a:sym typeface="Comfortaa"/>
            </a:endParaRPr>
          </a:p>
        </p:txBody>
      </p:sp>
      <p:sp>
        <p:nvSpPr>
          <p:cNvPr id="104" name="Google Shape;104;p17"/>
          <p:cNvSpPr txBox="1"/>
          <p:nvPr/>
        </p:nvSpPr>
        <p:spPr>
          <a:xfrm>
            <a:off x="1445725" y="3218550"/>
            <a:ext cx="1844400" cy="3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Fredoka One"/>
                <a:ea typeface="Fredoka One"/>
                <a:cs typeface="Fredoka One"/>
                <a:sym typeface="Fredoka One"/>
              </a:rPr>
              <a:t>Eat Meat</a:t>
            </a:r>
            <a:endParaRPr>
              <a:solidFill>
                <a:schemeClr val="dk2"/>
              </a:solidFill>
              <a:latin typeface="Fredoka One"/>
              <a:ea typeface="Fredoka One"/>
              <a:cs typeface="Fredoka One"/>
              <a:sym typeface="Fredoka One"/>
            </a:endParaRPr>
          </a:p>
        </p:txBody>
      </p:sp>
      <p:sp>
        <p:nvSpPr>
          <p:cNvPr id="105" name="Google Shape;105;p17"/>
          <p:cNvSpPr txBox="1"/>
          <p:nvPr>
            <p:ph idx="1" type="body"/>
          </p:nvPr>
        </p:nvSpPr>
        <p:spPr>
          <a:xfrm>
            <a:off x="355400" y="3761125"/>
            <a:ext cx="4657800" cy="84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They like to make their own food but also eat out quite a bit</a:t>
            </a:r>
            <a:endParaRPr>
              <a:latin typeface="Proxima Nova"/>
              <a:ea typeface="Proxima Nova"/>
              <a:cs typeface="Proxima Nova"/>
              <a:sym typeface="Proxima Nova"/>
            </a:endParaRPr>
          </a:p>
          <a:p>
            <a:pPr indent="0" lvl="0" marL="0" rtl="0" algn="l">
              <a:spcBef>
                <a:spcPts val="1600"/>
              </a:spcBef>
              <a:spcAft>
                <a:spcPts val="1600"/>
              </a:spcAft>
              <a:buNone/>
            </a:pPr>
            <a:r>
              <a:t/>
            </a:r>
            <a:endParaRPr>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Fredoka One"/>
                <a:ea typeface="Fredoka One"/>
                <a:cs typeface="Fredoka One"/>
                <a:sym typeface="Fredoka One"/>
              </a:rPr>
              <a:t>Meat/Hot Dog Perceptions</a:t>
            </a:r>
            <a:endParaRPr>
              <a:solidFill>
                <a:srgbClr val="FF0000"/>
              </a:solidFill>
              <a:latin typeface="Fredoka One"/>
              <a:ea typeface="Fredoka One"/>
              <a:cs typeface="Fredoka One"/>
              <a:sym typeface="Fredoka One"/>
            </a:endParaRPr>
          </a:p>
        </p:txBody>
      </p:sp>
      <p:sp>
        <p:nvSpPr>
          <p:cNvPr id="111" name="Google Shape;11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Majority did not care about what was in their meat</a:t>
            </a:r>
            <a:endParaRPr>
              <a:solidFill>
                <a:srgbClr val="000000"/>
              </a:solidFill>
              <a:latin typeface="Proxima Nova"/>
              <a:ea typeface="Proxima Nova"/>
              <a:cs typeface="Proxima Nova"/>
              <a:sym typeface="Proxima Nova"/>
            </a:endParaRPr>
          </a:p>
          <a:p>
            <a:pPr indent="-304800" lvl="1" marL="914400" rtl="0" algn="l">
              <a:spcBef>
                <a:spcPts val="0"/>
              </a:spcBef>
              <a:spcAft>
                <a:spcPts val="0"/>
              </a:spcAft>
              <a:buClr>
                <a:srgbClr val="000000"/>
              </a:buClr>
              <a:buSzPts val="1200"/>
              <a:buFont typeface="Proxima Nova"/>
              <a:buChar char="○"/>
            </a:pPr>
            <a:r>
              <a:rPr lang="en" sz="1200">
                <a:solidFill>
                  <a:srgbClr val="000000"/>
                </a:solidFill>
                <a:latin typeface="Proxima Nova"/>
                <a:ea typeface="Proxima Nova"/>
                <a:cs typeface="Proxima Nova"/>
                <a:sym typeface="Proxima Nova"/>
              </a:rPr>
              <a:t>“I know it’s bad but it tastes good. It doesn’t bug me much.”</a:t>
            </a:r>
            <a:endParaRPr sz="1200">
              <a:solidFill>
                <a:srgbClr val="000000"/>
              </a:solidFill>
              <a:latin typeface="Proxima Nova"/>
              <a:ea typeface="Proxima Nova"/>
              <a:cs typeface="Proxima Nova"/>
              <a:sym typeface="Proxima Nova"/>
            </a:endParaRPr>
          </a:p>
          <a:p>
            <a:pPr indent="-304800" lvl="1" marL="914400" rtl="0" algn="l">
              <a:spcBef>
                <a:spcPts val="0"/>
              </a:spcBef>
              <a:spcAft>
                <a:spcPts val="0"/>
              </a:spcAft>
              <a:buClr>
                <a:srgbClr val="000000"/>
              </a:buClr>
              <a:buSzPts val="1200"/>
              <a:buFont typeface="Proxima Nova"/>
              <a:buChar char="○"/>
            </a:pPr>
            <a:r>
              <a:rPr lang="en" sz="1200">
                <a:solidFill>
                  <a:srgbClr val="000000"/>
                </a:solidFill>
                <a:latin typeface="Proxima Nova"/>
                <a:ea typeface="Proxima Nova"/>
                <a:cs typeface="Proxima Nova"/>
                <a:sym typeface="Proxima Nova"/>
              </a:rPr>
              <a:t>“I don’t think about it.”</a:t>
            </a:r>
            <a:endParaRPr sz="1200">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000000"/>
              </a:solidFill>
              <a:latin typeface="Proxima Nova"/>
              <a:ea typeface="Proxima Nova"/>
              <a:cs typeface="Proxima Nova"/>
              <a:sym typeface="Proxima Nova"/>
            </a:endParaRPr>
          </a:p>
          <a:p>
            <a:pPr indent="-342900" lvl="0" marL="457200" marR="0" rtl="0" algn="l">
              <a:lnSpc>
                <a:spcPct val="115000"/>
              </a:lnSpc>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Hot Dogs</a:t>
            </a:r>
            <a:endParaRPr sz="1200">
              <a:solidFill>
                <a:schemeClr val="dk1"/>
              </a:solidFill>
              <a:latin typeface="Proxima Nova"/>
              <a:ea typeface="Proxima Nova"/>
              <a:cs typeface="Proxima Nova"/>
              <a:sym typeface="Proxima Nova"/>
            </a:endParaRPr>
          </a:p>
          <a:p>
            <a:pPr indent="-304800" lvl="1" marL="914400" rtl="0" algn="l">
              <a:spcBef>
                <a:spcPts val="0"/>
              </a:spcBef>
              <a:spcAft>
                <a:spcPts val="0"/>
              </a:spcAft>
              <a:buClr>
                <a:srgbClr val="000000"/>
              </a:buClr>
              <a:buSzPts val="1200"/>
              <a:buFont typeface="Proxima Nova"/>
              <a:buChar char="○"/>
            </a:pPr>
            <a:r>
              <a:rPr lang="en" sz="1200">
                <a:solidFill>
                  <a:schemeClr val="dk1"/>
                </a:solidFill>
                <a:latin typeface="Proxima Nova"/>
                <a:ea typeface="Proxima Nova"/>
                <a:cs typeface="Proxima Nova"/>
                <a:sym typeface="Proxima Nova"/>
              </a:rPr>
              <a:t>“I like hot dogs but would not go out of my way for one.”</a:t>
            </a:r>
            <a:endParaRPr sz="1200">
              <a:solidFill>
                <a:schemeClr val="dk1"/>
              </a:solidFill>
              <a:latin typeface="Proxima Nova"/>
              <a:ea typeface="Proxima Nova"/>
              <a:cs typeface="Proxima Nova"/>
              <a:sym typeface="Proxima Nova"/>
            </a:endParaRPr>
          </a:p>
          <a:p>
            <a:pPr indent="-304800" lvl="1" marL="9144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“It tastes like a hot dog?”</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Eat Hot Dogs at:</a:t>
            </a:r>
            <a:endParaRPr>
              <a:solidFill>
                <a:srgbClr val="000000"/>
              </a:solidFill>
              <a:latin typeface="Proxima Nova"/>
              <a:ea typeface="Proxima Nova"/>
              <a:cs typeface="Proxima Nova"/>
              <a:sym typeface="Proxima Nova"/>
            </a:endParaRPr>
          </a:p>
          <a:p>
            <a:pPr indent="-317500" lvl="1" marL="914400" rtl="0" algn="l">
              <a:spcBef>
                <a:spcPts val="0"/>
              </a:spcBef>
              <a:spcAft>
                <a:spcPts val="0"/>
              </a:spcAft>
              <a:buClr>
                <a:srgbClr val="000000"/>
              </a:buClr>
              <a:buSzPts val="1400"/>
              <a:buFont typeface="Proxima Nova"/>
              <a:buChar char="○"/>
            </a:pPr>
            <a:r>
              <a:rPr lang="en">
                <a:solidFill>
                  <a:srgbClr val="000000"/>
                </a:solidFill>
                <a:latin typeface="Proxima Nova"/>
                <a:ea typeface="Proxima Nova"/>
                <a:cs typeface="Proxima Nova"/>
                <a:sym typeface="Proxima Nova"/>
              </a:rPr>
              <a:t>Sporting events</a:t>
            </a:r>
            <a:endParaRPr>
              <a:solidFill>
                <a:srgbClr val="000000"/>
              </a:solidFill>
              <a:latin typeface="Proxima Nova"/>
              <a:ea typeface="Proxima Nova"/>
              <a:cs typeface="Proxima Nova"/>
              <a:sym typeface="Proxima Nova"/>
            </a:endParaRPr>
          </a:p>
          <a:p>
            <a:pPr indent="-317500" lvl="1" marL="914400" rtl="0" algn="l">
              <a:spcBef>
                <a:spcPts val="0"/>
              </a:spcBef>
              <a:spcAft>
                <a:spcPts val="0"/>
              </a:spcAft>
              <a:buClr>
                <a:srgbClr val="000000"/>
              </a:buClr>
              <a:buSzPts val="1400"/>
              <a:buFont typeface="Proxima Nova"/>
              <a:buChar char="○"/>
            </a:pPr>
            <a:r>
              <a:rPr lang="en">
                <a:solidFill>
                  <a:srgbClr val="000000"/>
                </a:solidFill>
                <a:latin typeface="Proxima Nova"/>
                <a:ea typeface="Proxima Nova"/>
                <a:cs typeface="Proxima Nova"/>
                <a:sym typeface="Proxima Nova"/>
              </a:rPr>
              <a:t>Grill out</a:t>
            </a:r>
            <a:endParaRPr>
              <a:solidFill>
                <a:srgbClr val="000000"/>
              </a:solidFill>
              <a:latin typeface="Proxima Nova"/>
              <a:ea typeface="Proxima Nova"/>
              <a:cs typeface="Proxima Nova"/>
              <a:sym typeface="Proxima Nova"/>
            </a:endParaRPr>
          </a:p>
          <a:p>
            <a:pPr indent="-317500" lvl="1" marL="914400" rtl="0" algn="l">
              <a:spcBef>
                <a:spcPts val="0"/>
              </a:spcBef>
              <a:spcAft>
                <a:spcPts val="0"/>
              </a:spcAft>
              <a:buClr>
                <a:srgbClr val="000000"/>
              </a:buClr>
              <a:buSzPts val="1400"/>
              <a:buFont typeface="Proxima Nova"/>
              <a:buChar char="○"/>
            </a:pPr>
            <a:r>
              <a:rPr lang="en">
                <a:solidFill>
                  <a:srgbClr val="000000"/>
                </a:solidFill>
                <a:latin typeface="Proxima Nova"/>
                <a:ea typeface="Proxima Nova"/>
                <a:cs typeface="Proxima Nova"/>
                <a:sym typeface="Proxima Nova"/>
              </a:rPr>
              <a:t>Home</a:t>
            </a:r>
            <a:endParaRPr>
              <a:solidFill>
                <a:srgbClr val="000000"/>
              </a:solidFill>
              <a:latin typeface="Proxima Nova"/>
              <a:ea typeface="Proxima Nova"/>
              <a:cs typeface="Proxima Nova"/>
              <a:sym typeface="Proxima Nova"/>
            </a:endParaRPr>
          </a:p>
          <a:p>
            <a:pPr indent="0" lvl="0" marL="0" rtl="0" algn="l">
              <a:spcBef>
                <a:spcPts val="0"/>
              </a:spcBef>
              <a:spcAft>
                <a:spcPts val="1600"/>
              </a:spcAft>
              <a:buNone/>
            </a:pPr>
            <a:r>
              <a:t/>
            </a:r>
            <a:endParaRPr>
              <a:latin typeface="Proxima Nova"/>
              <a:ea typeface="Proxima Nova"/>
              <a:cs typeface="Proxima Nova"/>
              <a:sym typeface="Proxima Nova"/>
            </a:endParaRPr>
          </a:p>
        </p:txBody>
      </p:sp>
      <p:pic>
        <p:nvPicPr>
          <p:cNvPr id="112" name="Google Shape;112;p18"/>
          <p:cNvPicPr preferRelativeResize="0"/>
          <p:nvPr/>
        </p:nvPicPr>
        <p:blipFill>
          <a:blip r:embed="rId3">
            <a:alphaModFix/>
          </a:blip>
          <a:stretch>
            <a:fillRect/>
          </a:stretch>
        </p:blipFill>
        <p:spPr>
          <a:xfrm>
            <a:off x="5398850" y="2119000"/>
            <a:ext cx="3433449" cy="25750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800">
                <a:solidFill>
                  <a:srgbClr val="FFFFFF"/>
                </a:solidFill>
                <a:latin typeface="Fredoka One"/>
                <a:ea typeface="Fredoka One"/>
                <a:cs typeface="Fredoka One"/>
                <a:sym typeface="Fredoka One"/>
              </a:rPr>
              <a:t>“Eaten there once and it’s kind of gross. Just wasn’t very good. Have not been in a very long time.”</a:t>
            </a:r>
            <a:endParaRPr sz="1800">
              <a:solidFill>
                <a:srgbClr val="FFFFFF"/>
              </a:solidFill>
              <a:latin typeface="Fredoka One"/>
              <a:ea typeface="Fredoka One"/>
              <a:cs typeface="Fredoka One"/>
              <a:sym typeface="Fredoka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21" name="Shape 121"/>
        <p:cNvGrpSpPr/>
        <p:nvPr/>
      </p:nvGrpSpPr>
      <p:grpSpPr>
        <a:xfrm>
          <a:off x="0" y="0"/>
          <a:ext cx="0" cy="0"/>
          <a:chOff x="0" y="0"/>
          <a:chExt cx="0" cy="0"/>
        </a:xfrm>
      </p:grpSpPr>
      <p:sp>
        <p:nvSpPr>
          <p:cNvPr id="122" name="Google Shape;122;p20"/>
          <p:cNvSpPr txBox="1"/>
          <p:nvPr>
            <p:ph idx="1" type="body"/>
          </p:nvPr>
        </p:nvSpPr>
        <p:spPr>
          <a:xfrm>
            <a:off x="311700" y="2247750"/>
            <a:ext cx="8520600" cy="6480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chemeClr val="lt1"/>
                </a:solidFill>
                <a:latin typeface="Fredoka One"/>
                <a:ea typeface="Fredoka One"/>
                <a:cs typeface="Fredoka One"/>
                <a:sym typeface="Fredoka One"/>
              </a:rPr>
              <a:t>“There’s one by Domain. I wouldn’t seek it out, but if i really wanted a hot dog that’s where I would go, because that’s their specialty.”</a:t>
            </a:r>
            <a:endParaRPr>
              <a:solidFill>
                <a:schemeClr val="lt1"/>
              </a:solidFill>
              <a:latin typeface="Fredoka One"/>
              <a:ea typeface="Fredoka One"/>
              <a:cs typeface="Fredoka One"/>
              <a:sym typeface="Fredoka One"/>
            </a:endParaRPr>
          </a:p>
          <a:p>
            <a:pPr indent="0" lvl="0" marL="0" rtl="0" algn="l">
              <a:lnSpc>
                <a:spcPct val="150000"/>
              </a:lnSpc>
              <a:spcBef>
                <a:spcPts val="0"/>
              </a:spcBef>
              <a:spcAft>
                <a:spcPts val="0"/>
              </a:spcAft>
              <a:buNone/>
            </a:pPr>
            <a:r>
              <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26" name="Shape 126"/>
        <p:cNvGrpSpPr/>
        <p:nvPr/>
      </p:nvGrpSpPr>
      <p:grpSpPr>
        <a:xfrm>
          <a:off x="0" y="0"/>
          <a:ext cx="0" cy="0"/>
          <a:chOff x="0" y="0"/>
          <a:chExt cx="0" cy="0"/>
        </a:xfrm>
      </p:grpSpPr>
      <p:sp>
        <p:nvSpPr>
          <p:cNvPr id="127" name="Google Shape;127;p21"/>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FFFFFF"/>
                </a:solidFill>
                <a:latin typeface="Fredoka One"/>
                <a:ea typeface="Fredoka One"/>
                <a:cs typeface="Fredoka One"/>
                <a:sym typeface="Fredoka One"/>
              </a:rPr>
              <a:t>“Reminds me of the family business, it was right down the road, When I needed to feed myself I would grab a hot dog and keep going.”</a:t>
            </a:r>
            <a:endParaRPr sz="1800">
              <a:solidFill>
                <a:srgbClr val="FFFFFF"/>
              </a:solidFill>
              <a:latin typeface="Fredoka One"/>
              <a:ea typeface="Fredoka One"/>
              <a:cs typeface="Fredoka One"/>
              <a:sym typeface="Fredoka One"/>
            </a:endParaRPr>
          </a:p>
          <a:p>
            <a:pPr indent="0" lvl="0" marL="0" rtl="0" algn="l">
              <a:spcBef>
                <a:spcPts val="0"/>
              </a:spcBef>
              <a:spcAft>
                <a:spcPts val="0"/>
              </a:spcAft>
              <a:buClr>
                <a:schemeClr val="dk1"/>
              </a:buClr>
              <a:buSzPts val="1100"/>
              <a:buFont typeface="Arial"/>
              <a:buNone/>
            </a:pPr>
            <a:r>
              <a:t/>
            </a:r>
            <a:endParaRPr sz="1800">
              <a:solidFill>
                <a:srgbClr val="FF0000"/>
              </a:solidFill>
              <a:latin typeface="Fredoka One"/>
              <a:ea typeface="Fredoka One"/>
              <a:cs typeface="Fredoka One"/>
              <a:sym typeface="Fredoka One"/>
            </a:endParaRPr>
          </a:p>
          <a:p>
            <a:pPr indent="0" lvl="0" marL="0" rtl="0" algn="l">
              <a:spcBef>
                <a:spcPts val="0"/>
              </a:spcBef>
              <a:spcAft>
                <a:spcPts val="0"/>
              </a:spcAft>
              <a:buNone/>
            </a:pPr>
            <a:r>
              <a:t/>
            </a:r>
            <a:endParaRPr sz="1800">
              <a:solidFill>
                <a:srgbClr val="FF0000"/>
              </a:solidFill>
              <a:latin typeface="Fredoka One"/>
              <a:ea typeface="Fredoka One"/>
              <a:cs typeface="Fredoka One"/>
              <a:sym typeface="Fredoka On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